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embeddedFontLst>
    <p:embeddedFont>
      <p:font typeface="Barlow" pitchFamily="2" charset="77"/>
      <p:regular r:id="rId30"/>
      <p:bold r:id="rId31"/>
      <p:italic r:id="rId32"/>
      <p:boldItalic r:id="rId33"/>
    </p:embeddedFont>
    <p:embeddedFont>
      <p:font typeface="Barlow Medium" panose="020F0502020204030204" pitchFamily="34" charset="0"/>
      <p:regular r:id="rId34"/>
      <p:bold r:id="rId35"/>
      <p:italic r:id="rId36"/>
      <p:boldItalic r:id="rId37"/>
    </p:embeddedFont>
    <p:embeddedFont>
      <p:font typeface="Roboto" panose="02000000000000000000" pitchFamily="2"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4" roundtripDataSignature="AMtx7mhvCZDaEY90ktSqAEFfcQRZssh9F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58"/>
  </p:normalViewPr>
  <p:slideViewPr>
    <p:cSldViewPr snapToGrid="0">
      <p:cViewPr varScale="1">
        <p:scale>
          <a:sx n="104" d="100"/>
          <a:sy n="104" d="100"/>
        </p:scale>
        <p:origin x="232" y="5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font" Target="fonts/font1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support.google.com/websearch?p=ai_overviews&amp;hl=en"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 name="Google Shape;74;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fde3b41f9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9" name="Google Shape;79;g2fde3b41f9c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ed6e451820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ed6e451820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Hohner, Inc. </a:t>
            </a:r>
            <a:r>
              <a:rPr lang="en-US" sz="1200" b="1">
                <a:solidFill>
                  <a:schemeClr val="dk1"/>
                </a:solidFill>
                <a:latin typeface="Calibri"/>
                <a:ea typeface="Calibri"/>
                <a:cs typeface="Calibri"/>
                <a:sym typeface="Calibri"/>
              </a:rPr>
              <a:t>Corona II Button Accordion</a:t>
            </a:r>
            <a:r>
              <a:rPr lang="en-US" sz="1200">
                <a:solidFill>
                  <a:schemeClr val="dk1"/>
                </a:solidFill>
                <a:latin typeface="Calibri"/>
                <a:ea typeface="Calibri"/>
                <a:cs typeface="Calibri"/>
                <a:sym typeface="Calibri"/>
              </a:rPr>
              <a:t>, 2017 - Gift of KHS America</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Hohner’s Corona II has been a staple in Mexican regional music since its introduction in 1955. Its compact size, three rows of buttons, and loud sound make it an extremely flexible instrument. This accordion is signed by the members of Los Tigres del Norte, mainstays of Norteño music for over 50 years.</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highlight>
                <a:srgbClr val="FFFFFF"/>
              </a:highlight>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2f38ae01500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2f38ae01500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2f38ae01500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2f38ae01500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f24d73f2e9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f24d73f2e9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2ed6e451820_1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2ed6e451820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200"/>
              <a:t>Immigrants brought instruments like the accordion to the United States as a means to stay connected to their homeland.</a:t>
            </a:r>
            <a:r>
              <a:rPr lang="en-US"/>
              <a:t> </a:t>
            </a:r>
            <a:r>
              <a:rPr lang="en-US" sz="1300">
                <a:solidFill>
                  <a:schemeClr val="dk1"/>
                </a:solidFill>
              </a:rPr>
              <a:t>The accordion was brought to the USA by European immigrants almost immediately after being invented in Vienna in 1829. By the early 1830s, immigrant musical instrument dealers from Germany were selling accordions in Philadelphia. Over the next few decades, numerous ethnocultural groups brought accordions in various forms to new homes across the country, including in Chicago, Milwaukee, and San Francisco. The instrument became, and would remain, closely tied to these regional centers of immigration. </a:t>
            </a:r>
            <a:endParaRPr sz="1300">
              <a:solidFill>
                <a:schemeClr val="dk1"/>
              </a:solidFill>
            </a:endParaRPr>
          </a:p>
          <a:p>
            <a:pPr marL="0" lvl="0" indent="0" algn="l" rtl="0">
              <a:spcBef>
                <a:spcPts val="0"/>
              </a:spcBef>
              <a:spcAft>
                <a:spcPts val="0"/>
              </a:spcAft>
              <a:buNone/>
            </a:pPr>
            <a:endParaRPr sz="1300">
              <a:solidFill>
                <a:schemeClr val="dk1"/>
              </a:solidFill>
            </a:endParaRPr>
          </a:p>
          <a:p>
            <a:pPr marL="0" lvl="0" indent="0" algn="l" rtl="0">
              <a:lnSpc>
                <a:spcPct val="107916"/>
              </a:lnSpc>
              <a:spcBef>
                <a:spcPts val="0"/>
              </a:spcBef>
              <a:spcAft>
                <a:spcPts val="0"/>
              </a:spcAft>
              <a:buClr>
                <a:schemeClr val="dk1"/>
              </a:buClr>
              <a:buSzPts val="1100"/>
              <a:buFont typeface="Arial"/>
              <a:buNone/>
            </a:pPr>
            <a:r>
              <a:rPr lang="en-US" sz="1300">
                <a:solidFill>
                  <a:schemeClr val="dk1"/>
                </a:solidFill>
              </a:rPr>
              <a:t>The button accordion, despite being the predominant form of the instrument worldwide in the early 20</a:t>
            </a:r>
            <a:r>
              <a:rPr lang="en-US" sz="1300" baseline="30000">
                <a:solidFill>
                  <a:schemeClr val="dk1"/>
                </a:solidFill>
              </a:rPr>
              <a:t>th</a:t>
            </a:r>
            <a:r>
              <a:rPr lang="en-US" sz="1300">
                <a:solidFill>
                  <a:schemeClr val="dk1"/>
                </a:solidFill>
              </a:rPr>
              <a:t> century, was largely unfamiliar to mainstream American audiences. Accordions with piano-style keyboards, which had been developed over the course of the latter 19</a:t>
            </a:r>
            <a:r>
              <a:rPr lang="en-US" sz="1300" baseline="30000">
                <a:solidFill>
                  <a:schemeClr val="dk1"/>
                </a:solidFill>
              </a:rPr>
              <a:t>th</a:t>
            </a:r>
            <a:r>
              <a:rPr lang="en-US" sz="1300">
                <a:solidFill>
                  <a:schemeClr val="dk1"/>
                </a:solidFill>
              </a:rPr>
              <a:t> century, caught the public’s attention after performances by Guido Deiro at the Alaska-Yukon-Pacific Exposition in Seattle and in San Francisco in 1909. Deiro immediately found stardom on the vaudeville circuit and in turn made the “piano accordion” popular nationwide. Many manufacturers added piano accordions to their catalogs to meet demand, and some even made button accordions disguised as piano models to allow button players to capitalize on the new craze.</a:t>
            </a:r>
            <a:endParaRPr sz="1300">
              <a:solidFill>
                <a:schemeClr val="dk1"/>
              </a:solidFill>
            </a:endParaRPr>
          </a:p>
          <a:p>
            <a:pPr marL="0" lvl="0" indent="0" algn="l" rtl="0">
              <a:lnSpc>
                <a:spcPct val="107916"/>
              </a:lnSpc>
              <a:spcBef>
                <a:spcPts val="800"/>
              </a:spcBef>
              <a:spcAft>
                <a:spcPts val="0"/>
              </a:spcAft>
              <a:buClr>
                <a:schemeClr val="dk1"/>
              </a:buClr>
              <a:buSzPts val="1100"/>
              <a:buFont typeface="Arial"/>
              <a:buNone/>
            </a:pPr>
            <a:endParaRPr sz="1300">
              <a:solidFill>
                <a:schemeClr val="dk1"/>
              </a:solidFill>
            </a:endParaRPr>
          </a:p>
          <a:p>
            <a:pPr marL="457200" lvl="0" indent="-311150" algn="l" rtl="0">
              <a:lnSpc>
                <a:spcPct val="115000"/>
              </a:lnSpc>
              <a:spcBef>
                <a:spcPts val="800"/>
              </a:spcBef>
              <a:spcAft>
                <a:spcPts val="0"/>
              </a:spcAft>
              <a:buClr>
                <a:schemeClr val="dk1"/>
              </a:buClr>
              <a:buSzPts val="1300"/>
              <a:buAutoNum type="arabicPeriod"/>
            </a:pPr>
            <a:r>
              <a:rPr lang="en-US" sz="1200">
                <a:solidFill>
                  <a:schemeClr val="dk1"/>
                </a:solidFill>
                <a:latin typeface="Calibri"/>
                <a:ea typeface="Calibri"/>
                <a:cs typeface="Calibri"/>
                <a:sym typeface="Calibri"/>
              </a:rPr>
              <a:t>Hohner, Inc. </a:t>
            </a:r>
            <a:r>
              <a:rPr lang="en-US" sz="1200" b="1">
                <a:solidFill>
                  <a:schemeClr val="dk1"/>
                </a:solidFill>
                <a:latin typeface="Calibri"/>
                <a:ea typeface="Calibri"/>
                <a:cs typeface="Calibri"/>
                <a:sym typeface="Calibri"/>
              </a:rPr>
              <a:t>Vienna Pokerwork Button Accordion</a:t>
            </a:r>
            <a:r>
              <a:rPr lang="en-US" sz="1200">
                <a:solidFill>
                  <a:schemeClr val="dk1"/>
                </a:solidFill>
                <a:latin typeface="Calibri"/>
                <a:ea typeface="Calibri"/>
                <a:cs typeface="Calibri"/>
                <a:sym typeface="Calibri"/>
              </a:rPr>
              <a:t>, c.1900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This compact two-row button accordion features 8 bass keys and ornate patterns pressed into the wood case. Hohner continues to make Pokerwork-style accordions to this day under the Vienna model name.</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200">
                <a:solidFill>
                  <a:schemeClr val="dk1"/>
                </a:solidFill>
                <a:latin typeface="Calibri"/>
                <a:ea typeface="Calibri"/>
                <a:cs typeface="Calibri"/>
                <a:sym typeface="Calibri"/>
              </a:rPr>
              <a:t>Roland Corporation  </a:t>
            </a:r>
            <a:r>
              <a:rPr lang="en-US" sz="1200" b="1">
                <a:solidFill>
                  <a:schemeClr val="dk1"/>
                </a:solidFill>
                <a:latin typeface="Calibri"/>
                <a:ea typeface="Calibri"/>
                <a:cs typeface="Calibri"/>
                <a:sym typeface="Calibri"/>
              </a:rPr>
              <a:t>FR-2 V-Accordion</a:t>
            </a:r>
            <a:r>
              <a:rPr lang="en-US" sz="1200">
                <a:solidFill>
                  <a:schemeClr val="dk1"/>
                </a:solidFill>
                <a:latin typeface="Calibri"/>
                <a:ea typeface="Calibri"/>
                <a:cs typeface="Calibri"/>
                <a:sym typeface="Calibri"/>
              </a:rPr>
              <a:t>, 2011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200">
                <a:solidFill>
                  <a:schemeClr val="dk1"/>
                </a:solidFill>
                <a:latin typeface="Calibri"/>
                <a:ea typeface="Calibri"/>
                <a:cs typeface="Calibri"/>
                <a:sym typeface="Calibri"/>
              </a:rPr>
              <a:t>In the late 1990s, Roland Corporation founder Ikutaro Kakehashi asked his engineers to build an electric accordion. Their V-Accordion, introduced at the 2005 NAMM Show, combines traditional bellows with advanced sensors and signal processing to create sounds – nearly any sounds imaginable – without reeds.</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a:p>
            <a:pPr marL="457200" lvl="0" indent="0" algn="l" rtl="0">
              <a:lnSpc>
                <a:spcPct val="115000"/>
              </a:lnSpc>
              <a:spcBef>
                <a:spcPts val="0"/>
              </a:spcBef>
              <a:spcAft>
                <a:spcPts val="0"/>
              </a:spcAft>
              <a:buNone/>
            </a:pPr>
            <a:endParaRPr sz="1200">
              <a:solidFill>
                <a:schemeClr val="dk1"/>
              </a:solidFill>
              <a:highlight>
                <a:srgbClr val="FFFFFF"/>
              </a:highlight>
              <a:latin typeface="Calibri"/>
              <a:ea typeface="Calibri"/>
              <a:cs typeface="Calibri"/>
              <a:sym typeface="Calibri"/>
            </a:endParaRPr>
          </a:p>
        </p:txBody>
      </p:sp>
      <p:sp>
        <p:nvSpPr>
          <p:cNvPr id="140" name="Google Shape;140;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f29b5e071c_0_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2f29b5e071c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2f59c312938_0_13: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2f59c312938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11150" algn="l" rtl="0">
              <a:lnSpc>
                <a:spcPct val="115000"/>
              </a:lnSpc>
              <a:spcBef>
                <a:spcPts val="0"/>
              </a:spcBef>
              <a:spcAft>
                <a:spcPts val="0"/>
              </a:spcAft>
              <a:buClr>
                <a:schemeClr val="dk1"/>
              </a:buClr>
              <a:buSzPts val="1300"/>
              <a:buAutoNum type="arabicPeriod"/>
            </a:pPr>
            <a:r>
              <a:rPr lang="en-US" sz="1200">
                <a:solidFill>
                  <a:schemeClr val="dk1"/>
                </a:solidFill>
                <a:latin typeface="Calibri"/>
                <a:ea typeface="Calibri"/>
                <a:cs typeface="Calibri"/>
                <a:sym typeface="Calibri"/>
              </a:rPr>
              <a:t>Hohner, Inc. </a:t>
            </a:r>
            <a:r>
              <a:rPr lang="en-US" sz="1200" b="1">
                <a:solidFill>
                  <a:schemeClr val="dk1"/>
                </a:solidFill>
                <a:latin typeface="Calibri"/>
                <a:ea typeface="Calibri"/>
                <a:cs typeface="Calibri"/>
                <a:sym typeface="Calibri"/>
              </a:rPr>
              <a:t>Vienna Pokerwork Button Accordion</a:t>
            </a:r>
            <a:r>
              <a:rPr lang="en-US" sz="1200">
                <a:solidFill>
                  <a:schemeClr val="dk1"/>
                </a:solidFill>
                <a:latin typeface="Calibri"/>
                <a:ea typeface="Calibri"/>
                <a:cs typeface="Calibri"/>
                <a:sym typeface="Calibri"/>
              </a:rPr>
              <a:t>, c.1900 </a:t>
            </a:r>
            <a:endParaRPr sz="1200">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This compact two-row button accordion features 8 bass keys and ornate patterns pressed into the wood case. Hohner continues to make Pokerwork-style accordions to this day under the Vienna model name.</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2f59c312938_0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2f59c312938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a:solidFill>
                  <a:schemeClr val="dk1"/>
                </a:solidFill>
              </a:rPr>
              <a:t>Count Guido Deiro, c.1909</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f59c312938_0_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f59c312938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chemeClr val="dk1"/>
              </a:buClr>
              <a:buSzPts val="1100"/>
              <a:buFont typeface="Arial"/>
              <a:buNone/>
            </a:pPr>
            <a:endParaRPr sz="1050">
              <a:solidFill>
                <a:schemeClr val="hlink"/>
              </a:solidFill>
              <a:highlight>
                <a:srgbClr val="FFFFFF"/>
              </a:highlight>
              <a:uFill>
                <a:noFill/>
              </a:uFill>
              <a:latin typeface="Roboto"/>
              <a:ea typeface="Roboto"/>
              <a:cs typeface="Roboto"/>
              <a:sym typeface="Roboto"/>
              <a:hlinkClick r:id="rId3"/>
            </a:endParaRPr>
          </a:p>
          <a:p>
            <a:pPr marL="0" lvl="0" indent="0" algn="l" rtl="0">
              <a:lnSpc>
                <a:spcPct val="133333"/>
              </a:lnSpc>
              <a:spcBef>
                <a:spcPts val="0"/>
              </a:spcBef>
              <a:spcAft>
                <a:spcPts val="0"/>
              </a:spcAft>
              <a:buClr>
                <a:schemeClr val="dk1"/>
              </a:buClr>
              <a:buSzPts val="1100"/>
              <a:buFont typeface="Arial"/>
              <a:buNone/>
            </a:pPr>
            <a:r>
              <a:rPr lang="en-US" sz="1350">
                <a:solidFill>
                  <a:srgbClr val="202124"/>
                </a:solidFill>
                <a:latin typeface="Roboto"/>
                <a:ea typeface="Roboto"/>
                <a:cs typeface="Roboto"/>
                <a:sym typeface="Roboto"/>
              </a:rPr>
              <a:t>The bellows act like a bow, controlling the sound, dynamics, and touch. The buttons or keys, on the other hand, control the pitch. When the bellows are moved, air flows over reeds, which are strips of brass or steel, and they vibrate to produce sound. Valves on opposing reeds of each note prevent air from leaking out while also making the reeds louder.</a:t>
            </a:r>
            <a:endParaRPr sz="1350">
              <a:solidFill>
                <a:srgbClr val="202124"/>
              </a:solidFill>
              <a:latin typeface="Roboto"/>
              <a:ea typeface="Roboto"/>
              <a:cs typeface="Roboto"/>
              <a:sym typeface="Roboto"/>
            </a:endParaRPr>
          </a:p>
          <a:p>
            <a:pPr marL="0" lvl="0" indent="0" algn="l" rtl="0">
              <a:spcBef>
                <a:spcPts val="1500"/>
              </a:spcBef>
              <a:spcAft>
                <a:spcPts val="0"/>
              </a:spcAft>
              <a:buNone/>
            </a:pPr>
            <a:endParaRPr/>
          </a:p>
        </p:txBody>
      </p:sp>
      <p:sp>
        <p:nvSpPr>
          <p:cNvPr id="176" name="Google Shape;176;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2f6c0e0107e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2f6c0e0107e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ed6e451820_1_2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2ed6e451820_1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2f38ae01500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2f38ae01500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f38ae01500_0_3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2f38ae01500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f38ae01500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2f38ae01500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Cut a piece of construction paper into long, even strips. </a:t>
            </a:r>
            <a:r>
              <a:rPr lang="en-US" sz="1200">
                <a:solidFill>
                  <a:schemeClr val="dk1"/>
                </a:solidFill>
                <a:latin typeface="Calibri"/>
                <a:ea typeface="Calibri"/>
                <a:cs typeface="Calibri"/>
                <a:sym typeface="Calibri"/>
              </a:rPr>
              <a:t>Then, fold the strip back and forth at even intervals. S can practice opening and closing the strip.   </a:t>
            </a:r>
            <a:endParaRPr/>
          </a:p>
        </p:txBody>
      </p:sp>
      <p:sp>
        <p:nvSpPr>
          <p:cNvPr id="220" name="Google Shape;220;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2ed6e451820_1_2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2ed6e451820_1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28599b3c4c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28599b3c4c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f23707171b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2f23707171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302a1eb677c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302a1eb677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79c191f907_1_6"/>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700"/>
              <a:buFont typeface="Barlow"/>
              <a:buNone/>
              <a:defRPr sz="5700" b="1">
                <a:latin typeface="Barlow"/>
                <a:ea typeface="Barlow"/>
                <a:cs typeface="Barlow"/>
                <a:sym typeface="Barlow"/>
              </a:defRPr>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2" name="Google Shape;12;g279c191f907_1_6"/>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79c191f907_1_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g279c191f907_1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Font typeface="Barlow"/>
              <a:buNone/>
              <a:defRPr sz="4800" b="1">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g279c191f907_1_1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g279c191f907_1_13"/>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9" name="Google Shape;19;g279c191f907_1_13"/>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79c191f907_1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b="1">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79c191f907_1_16"/>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Font typeface="Barlow"/>
              <a:buChar char="○"/>
              <a:defRPr sz="2400">
                <a:latin typeface="Barlow"/>
                <a:ea typeface="Barlow"/>
                <a:cs typeface="Barlow"/>
                <a:sym typeface="Barlow"/>
              </a:defRPr>
            </a:lvl2pPr>
            <a:lvl3pPr marL="1371600" lvl="2" indent="-381000">
              <a:spcBef>
                <a:spcPts val="0"/>
              </a:spcBef>
              <a:spcAft>
                <a:spcPts val="0"/>
              </a:spcAft>
              <a:buSzPts val="2400"/>
              <a:buFont typeface="Barlow"/>
              <a:buChar char="■"/>
              <a:defRPr sz="2400">
                <a:latin typeface="Barlow"/>
                <a:ea typeface="Barlow"/>
                <a:cs typeface="Barlow"/>
                <a:sym typeface="Barlow"/>
              </a:defRPr>
            </a:lvl3pPr>
            <a:lvl4pPr marL="1828800" lvl="3" indent="-381000">
              <a:spcBef>
                <a:spcPts val="0"/>
              </a:spcBef>
              <a:spcAft>
                <a:spcPts val="0"/>
              </a:spcAft>
              <a:buSzPts val="2400"/>
              <a:buFont typeface="Barlow"/>
              <a:buChar char="●"/>
              <a:defRPr sz="2400">
                <a:latin typeface="Barlow"/>
                <a:ea typeface="Barlow"/>
                <a:cs typeface="Barlow"/>
                <a:sym typeface="Barlow"/>
              </a:defRPr>
            </a:lvl4pPr>
            <a:lvl5pPr marL="2286000" lvl="4" indent="-381000">
              <a:spcBef>
                <a:spcPts val="0"/>
              </a:spcBef>
              <a:spcAft>
                <a:spcPts val="0"/>
              </a:spcAft>
              <a:buSzPts val="2400"/>
              <a:buFont typeface="Barlow"/>
              <a:buChar char="○"/>
              <a:defRPr sz="2400">
                <a:latin typeface="Barlow"/>
                <a:ea typeface="Barlow"/>
                <a:cs typeface="Barlow"/>
                <a:sym typeface="Barlow"/>
              </a:defRPr>
            </a:lvl5pPr>
            <a:lvl6pPr marL="2743200" lvl="5" indent="-381000">
              <a:spcBef>
                <a:spcPts val="0"/>
              </a:spcBef>
              <a:spcAft>
                <a:spcPts val="0"/>
              </a:spcAft>
              <a:buSzPts val="2400"/>
              <a:buFont typeface="Barlow"/>
              <a:buChar char="■"/>
              <a:defRPr sz="2400">
                <a:latin typeface="Barlow"/>
                <a:ea typeface="Barlow"/>
                <a:cs typeface="Barlow"/>
                <a:sym typeface="Barlow"/>
              </a:defRPr>
            </a:lvl6pPr>
            <a:lvl7pPr marL="3200400" lvl="6" indent="-381000">
              <a:spcBef>
                <a:spcPts val="0"/>
              </a:spcBef>
              <a:spcAft>
                <a:spcPts val="0"/>
              </a:spcAft>
              <a:buSzPts val="2400"/>
              <a:buFont typeface="Barlow"/>
              <a:buChar char="●"/>
              <a:defRPr sz="2400">
                <a:latin typeface="Barlow"/>
                <a:ea typeface="Barlow"/>
                <a:cs typeface="Barlow"/>
                <a:sym typeface="Barlow"/>
              </a:defRPr>
            </a:lvl7pPr>
            <a:lvl8pPr marL="3657600" lvl="7" indent="-381000">
              <a:spcBef>
                <a:spcPts val="0"/>
              </a:spcBef>
              <a:spcAft>
                <a:spcPts val="0"/>
              </a:spcAft>
              <a:buSzPts val="2400"/>
              <a:buFont typeface="Barlow"/>
              <a:buChar char="○"/>
              <a:defRPr sz="2400">
                <a:latin typeface="Barlow"/>
                <a:ea typeface="Barlow"/>
                <a:cs typeface="Barlow"/>
                <a:sym typeface="Barlow"/>
              </a:defRPr>
            </a:lvl8pPr>
            <a:lvl9pPr marL="4114800" lvl="8" indent="-38100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23" name="Google Shape;23;g279c191f907_1_1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79c191f907_1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Font typeface="Barlow"/>
              <a:buNone/>
              <a:defRPr b="1">
                <a:latin typeface="Barlow"/>
                <a:ea typeface="Barlow"/>
                <a:cs typeface="Barlow"/>
                <a:sym typeface="Barlow"/>
              </a:defRPr>
            </a:lvl2pPr>
            <a:lvl3pPr lvl="2">
              <a:spcBef>
                <a:spcPts val="0"/>
              </a:spcBef>
              <a:spcAft>
                <a:spcPts val="0"/>
              </a:spcAft>
              <a:buSzPts val="3700"/>
              <a:buFont typeface="Barlow"/>
              <a:buNone/>
              <a:defRPr b="1">
                <a:latin typeface="Barlow"/>
                <a:ea typeface="Barlow"/>
                <a:cs typeface="Barlow"/>
                <a:sym typeface="Barlow"/>
              </a:defRPr>
            </a:lvl3pPr>
            <a:lvl4pPr lvl="3">
              <a:spcBef>
                <a:spcPts val="0"/>
              </a:spcBef>
              <a:spcAft>
                <a:spcPts val="0"/>
              </a:spcAft>
              <a:buSzPts val="3700"/>
              <a:buFont typeface="Barlow"/>
              <a:buNone/>
              <a:defRPr b="1">
                <a:latin typeface="Barlow"/>
                <a:ea typeface="Barlow"/>
                <a:cs typeface="Barlow"/>
                <a:sym typeface="Barlow"/>
              </a:defRPr>
            </a:lvl4pPr>
            <a:lvl5pPr lvl="4">
              <a:spcBef>
                <a:spcPts val="0"/>
              </a:spcBef>
              <a:spcAft>
                <a:spcPts val="0"/>
              </a:spcAft>
              <a:buSzPts val="3700"/>
              <a:buFont typeface="Barlow"/>
              <a:buNone/>
              <a:defRPr b="1">
                <a:latin typeface="Barlow"/>
                <a:ea typeface="Barlow"/>
                <a:cs typeface="Barlow"/>
                <a:sym typeface="Barlow"/>
              </a:defRPr>
            </a:lvl5pPr>
            <a:lvl6pPr lvl="5">
              <a:spcBef>
                <a:spcPts val="0"/>
              </a:spcBef>
              <a:spcAft>
                <a:spcPts val="0"/>
              </a:spcAft>
              <a:buSzPts val="3700"/>
              <a:buFont typeface="Barlow"/>
              <a:buNone/>
              <a:defRPr b="1">
                <a:latin typeface="Barlow"/>
                <a:ea typeface="Barlow"/>
                <a:cs typeface="Barlow"/>
                <a:sym typeface="Barlow"/>
              </a:defRPr>
            </a:lvl6pPr>
            <a:lvl7pPr lvl="6">
              <a:spcBef>
                <a:spcPts val="0"/>
              </a:spcBef>
              <a:spcAft>
                <a:spcPts val="0"/>
              </a:spcAft>
              <a:buSzPts val="3700"/>
              <a:buFont typeface="Barlow"/>
              <a:buNone/>
              <a:defRPr b="1">
                <a:latin typeface="Barlow"/>
                <a:ea typeface="Barlow"/>
                <a:cs typeface="Barlow"/>
                <a:sym typeface="Barlow"/>
              </a:defRPr>
            </a:lvl7pPr>
            <a:lvl8pPr lvl="7">
              <a:spcBef>
                <a:spcPts val="0"/>
              </a:spcBef>
              <a:spcAft>
                <a:spcPts val="0"/>
              </a:spcAft>
              <a:buSzPts val="3700"/>
              <a:buFont typeface="Barlow"/>
              <a:buNone/>
              <a:defRPr b="1">
                <a:latin typeface="Barlow"/>
                <a:ea typeface="Barlow"/>
                <a:cs typeface="Barlow"/>
                <a:sym typeface="Barlow"/>
              </a:defRPr>
            </a:lvl8pPr>
            <a:lvl9pPr lvl="8">
              <a:spcBef>
                <a:spcPts val="0"/>
              </a:spcBef>
              <a:spcAft>
                <a:spcPts val="0"/>
              </a:spcAft>
              <a:buSzPts val="3700"/>
              <a:buFont typeface="Barlow"/>
              <a:buNone/>
              <a:defRPr b="1">
                <a:latin typeface="Barlow"/>
                <a:ea typeface="Barlow"/>
                <a:cs typeface="Barlow"/>
                <a:sym typeface="Barlow"/>
              </a:defRPr>
            </a:lvl9pPr>
          </a:lstStyle>
          <a:p>
            <a:endParaRPr/>
          </a:p>
        </p:txBody>
      </p:sp>
      <p:sp>
        <p:nvSpPr>
          <p:cNvPr id="26" name="Google Shape;26;g279c191f907_1_20"/>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Google Shape;27;g279c191f907_1_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a:spcBef>
                <a:spcPts val="0"/>
              </a:spcBef>
              <a:spcAft>
                <a:spcPts val="0"/>
              </a:spcAft>
              <a:buSzPts val="2300"/>
              <a:buChar char="●"/>
              <a:defRPr sz="23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8" name="Google Shape;28;g279c191f907_1_2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79c191f907_1_25"/>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79c191f907_1_2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g279c191f907_1_28"/>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2900"/>
              <a:buFont typeface="Barlow"/>
              <a:buNone/>
              <a:defRPr sz="2900">
                <a:latin typeface="Barlow"/>
                <a:ea typeface="Barlow"/>
                <a:cs typeface="Barlow"/>
                <a:sym typeface="Barlow"/>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79c191f907_1_28"/>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g279c191f907_1_2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g279c191f907_1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g279c191f907_1_33"/>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9" name="Google Shape;39;g279c191f907_1_33"/>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0" name="Google Shape;40;g279c191f907_1_3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41" name="Google Shape;41;g279c191f907_1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279c191f907_1_38"/>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44" name="Google Shape;44;g279c191f907_1_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279c191f907_1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g279c191f907_1_41"/>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300"/>
              <a:buFont typeface="Barlow"/>
              <a:buNone/>
              <a:defRPr sz="5300">
                <a:latin typeface="Barlow"/>
                <a:ea typeface="Barlow"/>
                <a:cs typeface="Barlow"/>
                <a:sym typeface="Barlow"/>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8" name="Google Shape;48;g279c191f907_1_41"/>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79c191f907_1_41"/>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0" name="Google Shape;50;g279c191f907_1_4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79c191f907_1_47"/>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3" name="Google Shape;53;g279c191f907_1_47"/>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79c191f907_1_50"/>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6" name="Google Shape;56;g279c191f907_1_5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7" name="Google Shape;57;g279c191f907_1_5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279c191f907_1_5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g279c191f907_1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279c191f907_1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279c191f907_1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g279c191f907_1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279c191f907_1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66"/>
        <p:cNvGrpSpPr/>
        <p:nvPr/>
      </p:nvGrpSpPr>
      <p:grpSpPr>
        <a:xfrm>
          <a:off x="0" y="0"/>
          <a:ext cx="0" cy="0"/>
          <a:chOff x="0" y="0"/>
          <a:chExt cx="0" cy="0"/>
        </a:xfrm>
      </p:grpSpPr>
      <p:sp>
        <p:nvSpPr>
          <p:cNvPr id="67" name="Google Shape;67;g279c191f907_1_62"/>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Play"/>
              <a:buNone/>
              <a:defRPr sz="6000"/>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8" name="Google Shape;68;g279c191f907_1_62"/>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757575"/>
              </a:buClr>
              <a:buSzPts val="2400"/>
              <a:buNone/>
              <a:defRPr sz="2400">
                <a:solidFill>
                  <a:srgbClr val="757575"/>
                </a:solidFill>
              </a:defRPr>
            </a:lvl1pPr>
            <a:lvl2pPr marL="914400" lvl="1" indent="-228600" algn="l" rtl="0">
              <a:lnSpc>
                <a:spcPct val="90000"/>
              </a:lnSpc>
              <a:spcBef>
                <a:spcPts val="1600"/>
              </a:spcBef>
              <a:spcAft>
                <a:spcPts val="0"/>
              </a:spcAft>
              <a:buClr>
                <a:srgbClr val="757575"/>
              </a:buClr>
              <a:buSzPts val="2000"/>
              <a:buNone/>
              <a:defRPr sz="2000">
                <a:solidFill>
                  <a:srgbClr val="757575"/>
                </a:solidFill>
              </a:defRPr>
            </a:lvl2pPr>
            <a:lvl3pPr marL="1371600" lvl="2" indent="-228600" algn="l" rtl="0">
              <a:lnSpc>
                <a:spcPct val="90000"/>
              </a:lnSpc>
              <a:spcBef>
                <a:spcPts val="1600"/>
              </a:spcBef>
              <a:spcAft>
                <a:spcPts val="0"/>
              </a:spcAft>
              <a:buClr>
                <a:srgbClr val="757575"/>
              </a:buClr>
              <a:buSzPts val="1800"/>
              <a:buNone/>
              <a:defRPr sz="1800">
                <a:solidFill>
                  <a:srgbClr val="757575"/>
                </a:solidFill>
              </a:defRPr>
            </a:lvl3pPr>
            <a:lvl4pPr marL="1828800" lvl="3" indent="-228600" algn="l" rtl="0">
              <a:lnSpc>
                <a:spcPct val="90000"/>
              </a:lnSpc>
              <a:spcBef>
                <a:spcPts val="1600"/>
              </a:spcBef>
              <a:spcAft>
                <a:spcPts val="0"/>
              </a:spcAft>
              <a:buClr>
                <a:srgbClr val="757575"/>
              </a:buClr>
              <a:buSzPts val="1600"/>
              <a:buNone/>
              <a:defRPr sz="1600">
                <a:solidFill>
                  <a:srgbClr val="757575"/>
                </a:solidFill>
              </a:defRPr>
            </a:lvl4pPr>
            <a:lvl5pPr marL="2286000" lvl="4" indent="-228600" algn="l" rtl="0">
              <a:lnSpc>
                <a:spcPct val="90000"/>
              </a:lnSpc>
              <a:spcBef>
                <a:spcPts val="1600"/>
              </a:spcBef>
              <a:spcAft>
                <a:spcPts val="0"/>
              </a:spcAft>
              <a:buClr>
                <a:srgbClr val="757575"/>
              </a:buClr>
              <a:buSzPts val="1600"/>
              <a:buNone/>
              <a:defRPr sz="1600">
                <a:solidFill>
                  <a:srgbClr val="757575"/>
                </a:solidFill>
              </a:defRPr>
            </a:lvl5pPr>
            <a:lvl6pPr marL="2743200" lvl="5" indent="-228600" algn="l" rtl="0">
              <a:lnSpc>
                <a:spcPct val="90000"/>
              </a:lnSpc>
              <a:spcBef>
                <a:spcPts val="1600"/>
              </a:spcBef>
              <a:spcAft>
                <a:spcPts val="0"/>
              </a:spcAft>
              <a:buClr>
                <a:srgbClr val="757575"/>
              </a:buClr>
              <a:buSzPts val="1600"/>
              <a:buNone/>
              <a:defRPr sz="1600">
                <a:solidFill>
                  <a:srgbClr val="757575"/>
                </a:solidFill>
              </a:defRPr>
            </a:lvl6pPr>
            <a:lvl7pPr marL="3200400" lvl="6" indent="-228600" algn="l" rtl="0">
              <a:lnSpc>
                <a:spcPct val="90000"/>
              </a:lnSpc>
              <a:spcBef>
                <a:spcPts val="1600"/>
              </a:spcBef>
              <a:spcAft>
                <a:spcPts val="0"/>
              </a:spcAft>
              <a:buClr>
                <a:srgbClr val="757575"/>
              </a:buClr>
              <a:buSzPts val="1600"/>
              <a:buNone/>
              <a:defRPr sz="1600">
                <a:solidFill>
                  <a:srgbClr val="757575"/>
                </a:solidFill>
              </a:defRPr>
            </a:lvl7pPr>
            <a:lvl8pPr marL="3657600" lvl="7" indent="-228600" algn="l" rtl="0">
              <a:lnSpc>
                <a:spcPct val="90000"/>
              </a:lnSpc>
              <a:spcBef>
                <a:spcPts val="1600"/>
              </a:spcBef>
              <a:spcAft>
                <a:spcPts val="0"/>
              </a:spcAft>
              <a:buClr>
                <a:srgbClr val="757575"/>
              </a:buClr>
              <a:buSzPts val="1600"/>
              <a:buNone/>
              <a:defRPr sz="1600">
                <a:solidFill>
                  <a:srgbClr val="757575"/>
                </a:solidFill>
              </a:defRPr>
            </a:lvl8pPr>
            <a:lvl9pPr marL="4114800" lvl="8" indent="-228600" algn="l" rtl="0">
              <a:lnSpc>
                <a:spcPct val="90000"/>
              </a:lnSpc>
              <a:spcBef>
                <a:spcPts val="1600"/>
              </a:spcBef>
              <a:spcAft>
                <a:spcPts val="1600"/>
              </a:spcAft>
              <a:buClr>
                <a:srgbClr val="757575"/>
              </a:buClr>
              <a:buSzPts val="1600"/>
              <a:buNone/>
              <a:defRPr sz="1600">
                <a:solidFill>
                  <a:srgbClr val="757575"/>
                </a:solidFill>
              </a:defRPr>
            </a:lvl9pPr>
          </a:lstStyle>
          <a:p>
            <a:endParaRPr/>
          </a:p>
        </p:txBody>
      </p:sp>
      <p:sp>
        <p:nvSpPr>
          <p:cNvPr id="69" name="Google Shape;69;g279c191f907_1_6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0" name="Google Shape;70;g279c191f907_1_6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g279c191f907_1_6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7">
            <a:alphaModFix/>
          </a:blip>
          <a:stretch>
            <a:fillRect/>
          </a:stretch>
        </a:blipFill>
        <a:effectLst/>
      </p:bgPr>
    </p:bg>
    <p:spTree>
      <p:nvGrpSpPr>
        <p:cNvPr id="1" name="Shape 5"/>
        <p:cNvGrpSpPr/>
        <p:nvPr/>
      </p:nvGrpSpPr>
      <p:grpSpPr>
        <a:xfrm>
          <a:off x="0" y="0"/>
          <a:ext cx="0" cy="0"/>
          <a:chOff x="0" y="0"/>
          <a:chExt cx="0" cy="0"/>
        </a:xfrm>
      </p:grpSpPr>
      <p:sp>
        <p:nvSpPr>
          <p:cNvPr id="6" name="Google Shape;6;g279c191f907_1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279c191f907_1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8" name="Google Shape;8;g279c191f907_1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79c191f907_1_0"/>
          <p:cNvSpPr txBox="1"/>
          <p:nvPr/>
        </p:nvSpPr>
        <p:spPr>
          <a:xfrm>
            <a:off x="7560636" y="6353000"/>
            <a:ext cx="4631400" cy="5052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Accordion Adventures!</a:t>
            </a: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5.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6.jpg"/><Relationship Id="rId4" Type="http://schemas.openxmlformats.org/officeDocument/2006/relationships/slide" Target="slide2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6.jpg"/><Relationship Id="rId5" Type="http://schemas.openxmlformats.org/officeDocument/2006/relationships/slide" Target="slide22.xml"/><Relationship Id="rId4" Type="http://schemas.openxmlformats.org/officeDocument/2006/relationships/image" Target="../media/image4.jp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7.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5.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p1"/>
          <p:cNvPicPr preferRelativeResize="0"/>
          <p:nvPr/>
        </p:nvPicPr>
        <p:blipFill>
          <a:blip r:embed="rId3">
            <a:alphaModFix/>
          </a:blip>
          <a:stretch>
            <a:fillRect/>
          </a:stretch>
        </p:blipFill>
        <p:spPr>
          <a:xfrm>
            <a:off x="0" y="0"/>
            <a:ext cx="12192000" cy="68211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g2fde3b41f9c_0_0"/>
          <p:cNvSpPr txBox="1">
            <a:spLocks noGrp="1"/>
          </p:cNvSpPr>
          <p:nvPr>
            <p:ph type="ctrTitle"/>
          </p:nvPr>
        </p:nvSpPr>
        <p:spPr>
          <a:xfrm>
            <a:off x="415600" y="992767"/>
            <a:ext cx="11360700" cy="2361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sz="5000"/>
              <a:t>Accordion Adventures!</a:t>
            </a:r>
            <a:endParaRPr sz="5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Play"/>
              <a:buNone/>
            </a:pPr>
            <a:r>
              <a:rPr lang="en-US" sz="3600">
                <a:latin typeface="Barlow"/>
                <a:ea typeface="Barlow"/>
                <a:cs typeface="Barlow"/>
                <a:sym typeface="Barlow"/>
              </a:rPr>
              <a:t>Lesson Objectives</a:t>
            </a:r>
            <a:endParaRPr sz="3600">
              <a:latin typeface="Barlow"/>
              <a:ea typeface="Barlow"/>
              <a:cs typeface="Barlow"/>
              <a:sym typeface="Barlow"/>
            </a:endParaRPr>
          </a:p>
        </p:txBody>
      </p:sp>
      <p:sp>
        <p:nvSpPr>
          <p:cNvPr id="87" name="Google Shape;8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p>
            <a:pPr marL="228600" lvl="0" indent="-304800" algn="l" rtl="0">
              <a:spcBef>
                <a:spcPts val="1000"/>
              </a:spcBef>
              <a:spcAft>
                <a:spcPts val="0"/>
              </a:spcAft>
              <a:buClr>
                <a:srgbClr val="757575"/>
              </a:buClr>
              <a:buSzPts val="3000"/>
              <a:buChar char="●"/>
            </a:pPr>
            <a:r>
              <a:rPr lang="en-US" sz="3000">
                <a:solidFill>
                  <a:srgbClr val="757575"/>
                </a:solidFill>
              </a:rPr>
              <a:t>Identify and define an accordion. </a:t>
            </a:r>
            <a:endParaRPr sz="3000">
              <a:solidFill>
                <a:srgbClr val="757575"/>
              </a:solidFill>
            </a:endParaRPr>
          </a:p>
          <a:p>
            <a:pPr marL="228600" lvl="0" indent="-304800" algn="l" rtl="0">
              <a:spcBef>
                <a:spcPts val="1600"/>
              </a:spcBef>
              <a:spcAft>
                <a:spcPts val="0"/>
              </a:spcAft>
              <a:buClr>
                <a:srgbClr val="757575"/>
              </a:buClr>
              <a:buSzPts val="3000"/>
              <a:buChar char="●"/>
            </a:pPr>
            <a:r>
              <a:rPr lang="en-US" sz="3000">
                <a:solidFill>
                  <a:srgbClr val="757575"/>
                </a:solidFill>
              </a:rPr>
              <a:t>Describe main styles of accordion. </a:t>
            </a:r>
            <a:endParaRPr sz="3000">
              <a:solidFill>
                <a:srgbClr val="757575"/>
              </a:solidFill>
            </a:endParaRPr>
          </a:p>
          <a:p>
            <a:pPr marL="228600" lvl="0" indent="-304800" algn="l" rtl="0">
              <a:spcBef>
                <a:spcPts val="1600"/>
              </a:spcBef>
              <a:spcAft>
                <a:spcPts val="0"/>
              </a:spcAft>
              <a:buClr>
                <a:srgbClr val="757575"/>
              </a:buClr>
              <a:buSzPts val="3000"/>
              <a:buChar char="●"/>
            </a:pPr>
            <a:r>
              <a:rPr lang="en-US" sz="3000">
                <a:solidFill>
                  <a:srgbClr val="757575"/>
                </a:solidFill>
              </a:rPr>
              <a:t>Analyze the connections between design and sound. </a:t>
            </a:r>
            <a:endParaRPr sz="3000">
              <a:solidFill>
                <a:srgbClr val="757575"/>
              </a:solidFill>
            </a:endParaRPr>
          </a:p>
          <a:p>
            <a:pPr marL="228600" lvl="0" indent="-304800" algn="l" rtl="0">
              <a:spcBef>
                <a:spcPts val="1600"/>
              </a:spcBef>
              <a:spcAft>
                <a:spcPts val="0"/>
              </a:spcAft>
              <a:buClr>
                <a:srgbClr val="757575"/>
              </a:buClr>
              <a:buSzPts val="3000"/>
              <a:buChar char="●"/>
            </a:pPr>
            <a:r>
              <a:rPr lang="en-US" sz="3000">
                <a:solidFill>
                  <a:srgbClr val="757575"/>
                </a:solidFill>
              </a:rPr>
              <a:t>Connect technological progress in instrument design with changes in musical styles. </a:t>
            </a:r>
            <a:endParaRPr sz="3000">
              <a:solidFill>
                <a:srgbClr val="757575"/>
              </a:solidFill>
            </a:endParaRPr>
          </a:p>
          <a:p>
            <a:pPr marL="228600" lvl="0" indent="-304800" algn="l" rtl="0">
              <a:spcBef>
                <a:spcPts val="1600"/>
              </a:spcBef>
              <a:spcAft>
                <a:spcPts val="1600"/>
              </a:spcAft>
              <a:buClr>
                <a:srgbClr val="757575"/>
              </a:buClr>
              <a:buSzPts val="3000"/>
              <a:buChar char="●"/>
            </a:pPr>
            <a:r>
              <a:rPr lang="en-US" sz="3000">
                <a:solidFill>
                  <a:srgbClr val="757575"/>
                </a:solidFill>
              </a:rPr>
              <a:t>Reflect on personal preference and accordion.</a:t>
            </a:r>
            <a:endParaRPr sz="3000">
              <a:solidFill>
                <a:srgbClr val="757575"/>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3"/>
          <p:cNvSpPr txBox="1">
            <a:spLocks noGrp="1"/>
          </p:cNvSpPr>
          <p:nvPr>
            <p:ph type="title"/>
          </p:nvPr>
        </p:nvSpPr>
        <p:spPr>
          <a:xfrm>
            <a:off x="362675" y="2479625"/>
            <a:ext cx="11360700" cy="11223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dk1"/>
              </a:buClr>
              <a:buSzPts val="5400"/>
              <a:buFont typeface="Play"/>
              <a:buNone/>
            </a:pPr>
            <a:r>
              <a:rPr lang="en-US" sz="4000">
                <a:latin typeface="Barlow"/>
                <a:ea typeface="Barlow"/>
                <a:cs typeface="Barlow"/>
                <a:sym typeface="Barlow"/>
              </a:rPr>
              <a:t>What instrument was playing when you </a:t>
            </a:r>
            <a:endParaRPr sz="4000">
              <a:latin typeface="Barlow"/>
              <a:ea typeface="Barlow"/>
              <a:cs typeface="Barlow"/>
              <a:sym typeface="Barlow"/>
            </a:endParaRPr>
          </a:p>
          <a:p>
            <a:pPr marL="0" lvl="0" indent="0" algn="ctr" rtl="0">
              <a:lnSpc>
                <a:spcPct val="90000"/>
              </a:lnSpc>
              <a:spcBef>
                <a:spcPts val="0"/>
              </a:spcBef>
              <a:spcAft>
                <a:spcPts val="0"/>
              </a:spcAft>
              <a:buClr>
                <a:schemeClr val="dk1"/>
              </a:buClr>
              <a:buSzPts val="5400"/>
              <a:buFont typeface="Play"/>
              <a:buNone/>
            </a:pPr>
            <a:r>
              <a:rPr lang="en-US" sz="4000">
                <a:latin typeface="Barlow"/>
                <a:ea typeface="Barlow"/>
                <a:cs typeface="Barlow"/>
                <a:sym typeface="Barlow"/>
              </a:rPr>
              <a:t>walked into the classroom? </a:t>
            </a:r>
            <a:endParaRPr sz="4000">
              <a:latin typeface="Barlow"/>
              <a:ea typeface="Barlow"/>
              <a:cs typeface="Barlow"/>
              <a:sym typeface="Barlow"/>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g2ed6e451820_1_0"/>
          <p:cNvSpPr txBox="1">
            <a:spLocks noGrp="1"/>
          </p:cNvSpPr>
          <p:nvPr>
            <p:ph type="title"/>
          </p:nvPr>
        </p:nvSpPr>
        <p:spPr>
          <a:xfrm>
            <a:off x="691625" y="607675"/>
            <a:ext cx="10490400" cy="12876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en-US" sz="3700">
                <a:latin typeface="Barlow"/>
                <a:ea typeface="Barlow"/>
                <a:cs typeface="Barlow"/>
                <a:sym typeface="Barlow"/>
              </a:rPr>
              <a:t>Today we’re going to learn about an </a:t>
            </a:r>
            <a:endParaRPr sz="3700">
              <a:latin typeface="Barlow"/>
              <a:ea typeface="Barlow"/>
              <a:cs typeface="Barlow"/>
              <a:sym typeface="Barlow"/>
            </a:endParaRPr>
          </a:p>
          <a:p>
            <a:pPr marL="0" lvl="0" indent="0" algn="ctr" rtl="0">
              <a:spcBef>
                <a:spcPts val="0"/>
              </a:spcBef>
              <a:spcAft>
                <a:spcPts val="0"/>
              </a:spcAft>
              <a:buNone/>
            </a:pPr>
            <a:r>
              <a:rPr lang="en-US" sz="3700">
                <a:latin typeface="Barlow"/>
                <a:ea typeface="Barlow"/>
                <a:cs typeface="Barlow"/>
                <a:sym typeface="Barlow"/>
              </a:rPr>
              <a:t>instrument called the accordion.</a:t>
            </a:r>
            <a:endParaRPr sz="3700">
              <a:latin typeface="Barlow"/>
              <a:ea typeface="Barlow"/>
              <a:cs typeface="Barlow"/>
              <a:sym typeface="Barlow"/>
            </a:endParaRPr>
          </a:p>
        </p:txBody>
      </p:sp>
      <p:pic>
        <p:nvPicPr>
          <p:cNvPr id="98" name="Google Shape;98;g2ed6e451820_1_0"/>
          <p:cNvPicPr preferRelativeResize="0"/>
          <p:nvPr/>
        </p:nvPicPr>
        <p:blipFill>
          <a:blip r:embed="rId3">
            <a:alphaModFix/>
          </a:blip>
          <a:stretch>
            <a:fillRect/>
          </a:stretch>
        </p:blipFill>
        <p:spPr>
          <a:xfrm>
            <a:off x="2684325" y="2279225"/>
            <a:ext cx="6504998" cy="352215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4"/>
          <p:cNvSpPr txBox="1">
            <a:spLocks noGrp="1"/>
          </p:cNvSpPr>
          <p:nvPr>
            <p:ph type="title"/>
          </p:nvPr>
        </p:nvSpPr>
        <p:spPr>
          <a:xfrm>
            <a:off x="699700" y="440967"/>
            <a:ext cx="10906500" cy="7635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Play"/>
              <a:buNone/>
            </a:pPr>
            <a:r>
              <a:rPr lang="en-US" sz="3000">
                <a:latin typeface="Barlow"/>
                <a:ea typeface="Barlow"/>
                <a:cs typeface="Barlow"/>
                <a:sym typeface="Barlow"/>
              </a:rPr>
              <a:t>Listen and Analyze: Same or Different?</a:t>
            </a:r>
            <a:endParaRPr sz="3000">
              <a:latin typeface="Barlow"/>
              <a:ea typeface="Barlow"/>
              <a:cs typeface="Barlow"/>
              <a:sym typeface="Barlow"/>
            </a:endParaRPr>
          </a:p>
        </p:txBody>
      </p:sp>
      <p:grpSp>
        <p:nvGrpSpPr>
          <p:cNvPr id="104" name="Google Shape;104;p4"/>
          <p:cNvGrpSpPr/>
          <p:nvPr/>
        </p:nvGrpSpPr>
        <p:grpSpPr>
          <a:xfrm>
            <a:off x="2457606" y="1942275"/>
            <a:ext cx="7011919" cy="3948150"/>
            <a:chOff x="2457606" y="1942275"/>
            <a:chExt cx="7011919" cy="3948150"/>
          </a:xfrm>
        </p:grpSpPr>
        <p:pic>
          <p:nvPicPr>
            <p:cNvPr id="105" name="Google Shape;105;p4" title="MM-TX-TH.jpg">
              <a:hlinkClick r:id="" action="ppaction://hlinkshowjump?jump=nextslide"/>
            </p:cNvPr>
            <p:cNvPicPr preferRelativeResize="0"/>
            <p:nvPr/>
          </p:nvPicPr>
          <p:blipFill>
            <a:blip r:embed="rId3">
              <a:alphaModFix/>
            </a:blip>
            <a:stretch>
              <a:fillRect/>
            </a:stretch>
          </p:blipFill>
          <p:spPr>
            <a:xfrm>
              <a:off x="2457606" y="1942275"/>
              <a:ext cx="7011919" cy="3948150"/>
            </a:xfrm>
            <a:prstGeom prst="rect">
              <a:avLst/>
            </a:prstGeom>
            <a:noFill/>
            <a:ln w="76200" cap="flat" cmpd="sng">
              <a:solidFill>
                <a:schemeClr val="accent6"/>
              </a:solidFill>
              <a:prstDash val="solid"/>
              <a:round/>
              <a:headEnd type="none" w="sm" len="sm"/>
              <a:tailEnd type="none" w="sm" len="sm"/>
            </a:ln>
          </p:spPr>
        </p:pic>
        <p:sp>
          <p:nvSpPr>
            <p:cNvPr id="106" name="Google Shape;106;p4"/>
            <p:cNvSpPr/>
            <p:nvPr/>
          </p:nvSpPr>
          <p:spPr>
            <a:xfrm rot="5400000">
              <a:off x="5941081" y="3786930"/>
              <a:ext cx="309828" cy="258856"/>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
        <p:nvSpPr>
          <p:cNvPr id="107" name="Google Shape;107;p4"/>
          <p:cNvSpPr txBox="1">
            <a:spLocks noGrp="1"/>
          </p:cNvSpPr>
          <p:nvPr>
            <p:ph type="body" idx="1"/>
          </p:nvPr>
        </p:nvSpPr>
        <p:spPr>
          <a:xfrm>
            <a:off x="676513" y="1101132"/>
            <a:ext cx="10574100" cy="683100"/>
          </a:xfrm>
          <a:prstGeom prst="rect">
            <a:avLst/>
          </a:prstGeom>
        </p:spPr>
        <p:txBody>
          <a:bodyPr spcFirstLastPara="1" wrap="square" lIns="121900" tIns="121900" rIns="121900" bIns="121900" anchor="t" anchorCtr="0">
            <a:normAutofit/>
          </a:bodyPr>
          <a:lstStyle/>
          <a:p>
            <a:pPr marL="0" lvl="0" indent="0" algn="l" rtl="0">
              <a:spcBef>
                <a:spcPts val="0"/>
              </a:spcBef>
              <a:spcAft>
                <a:spcPts val="1600"/>
              </a:spcAft>
              <a:buNone/>
            </a:pPr>
            <a:r>
              <a:rPr lang="en-US"/>
              <a:t>Write your answers on your worksheet.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2" name="E3_Video_LosTexmaniacs.mp4">
            <a:hlinkClick r:id="" action="ppaction://media"/>
            <a:extLst>
              <a:ext uri="{FF2B5EF4-FFF2-40B4-BE49-F238E27FC236}">
                <a16:creationId xmlns:a16="http://schemas.microsoft.com/office/drawing/2014/main" id="{AD6001D7-CFA5-A136-6849-4F8083C08D2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79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54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5"/>
          <p:cNvSpPr txBox="1">
            <a:spLocks noGrp="1"/>
          </p:cNvSpPr>
          <p:nvPr>
            <p:ph type="title"/>
          </p:nvPr>
        </p:nvSpPr>
        <p:spPr>
          <a:xfrm>
            <a:off x="699700" y="4409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3000">
                <a:latin typeface="Barlow"/>
                <a:ea typeface="Barlow"/>
                <a:cs typeface="Barlow"/>
                <a:sym typeface="Barlow"/>
              </a:rPr>
              <a:t>Listen and Analyze: Same or Different?</a:t>
            </a:r>
            <a:endParaRPr sz="3000">
              <a:latin typeface="Barlow"/>
              <a:ea typeface="Barlow"/>
              <a:cs typeface="Barlow"/>
              <a:sym typeface="Barlow"/>
            </a:endParaRPr>
          </a:p>
        </p:txBody>
      </p:sp>
      <p:grpSp>
        <p:nvGrpSpPr>
          <p:cNvPr id="118" name="Google Shape;118;p5"/>
          <p:cNvGrpSpPr/>
          <p:nvPr/>
        </p:nvGrpSpPr>
        <p:grpSpPr>
          <a:xfrm>
            <a:off x="2690188" y="2021521"/>
            <a:ext cx="6811625" cy="3835375"/>
            <a:chOff x="2690188" y="2021521"/>
            <a:chExt cx="6811625" cy="3835375"/>
          </a:xfrm>
        </p:grpSpPr>
        <p:pic>
          <p:nvPicPr>
            <p:cNvPr id="119" name="Google Shape;119;p5" title="MM-CREO-TH.jpg">
              <a:hlinkClick r:id="" action="ppaction://hlinkshowjump?jump=nextslide"/>
            </p:cNvPr>
            <p:cNvPicPr preferRelativeResize="0"/>
            <p:nvPr/>
          </p:nvPicPr>
          <p:blipFill>
            <a:blip r:embed="rId3">
              <a:alphaModFix/>
            </a:blip>
            <a:stretch>
              <a:fillRect/>
            </a:stretch>
          </p:blipFill>
          <p:spPr>
            <a:xfrm>
              <a:off x="2690188" y="2021521"/>
              <a:ext cx="6811625" cy="3835375"/>
            </a:xfrm>
            <a:prstGeom prst="rect">
              <a:avLst/>
            </a:prstGeom>
            <a:noFill/>
            <a:ln w="76200" cap="flat" cmpd="sng">
              <a:solidFill>
                <a:schemeClr val="accent6"/>
              </a:solidFill>
              <a:prstDash val="solid"/>
              <a:round/>
              <a:headEnd type="none" w="sm" len="sm"/>
              <a:tailEnd type="none" w="sm" len="sm"/>
            </a:ln>
          </p:spPr>
        </p:pic>
        <p:sp>
          <p:nvSpPr>
            <p:cNvPr id="120" name="Google Shape;120;p5"/>
            <p:cNvSpPr/>
            <p:nvPr/>
          </p:nvSpPr>
          <p:spPr>
            <a:xfrm rot="5400000">
              <a:off x="5998031" y="3809792"/>
              <a:ext cx="309828" cy="258856"/>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
        <p:nvSpPr>
          <p:cNvPr id="121" name="Google Shape;121;p5"/>
          <p:cNvSpPr txBox="1">
            <a:spLocks noGrp="1"/>
          </p:cNvSpPr>
          <p:nvPr>
            <p:ph type="body" idx="1"/>
          </p:nvPr>
        </p:nvSpPr>
        <p:spPr>
          <a:xfrm>
            <a:off x="699700" y="1084332"/>
            <a:ext cx="10574100" cy="706800"/>
          </a:xfrm>
          <a:prstGeom prst="rect">
            <a:avLst/>
          </a:prstGeom>
        </p:spPr>
        <p:txBody>
          <a:bodyPr spcFirstLastPara="1" wrap="square" lIns="121900" tIns="121900" rIns="121900" bIns="121900" anchor="t" anchorCtr="0">
            <a:normAutofit/>
          </a:bodyPr>
          <a:lstStyle/>
          <a:p>
            <a:pPr marL="0" lvl="0" indent="0" algn="l" rtl="0">
              <a:spcBef>
                <a:spcPts val="0"/>
              </a:spcBef>
              <a:spcAft>
                <a:spcPts val="1600"/>
              </a:spcAft>
              <a:buNone/>
            </a:pPr>
            <a:r>
              <a:rPr lang="en-US"/>
              <a:t>Write your answers on your worksheet.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2" name="E3_Video_Creosote.mp4">
            <a:hlinkClick r:id="" action="ppaction://media"/>
            <a:extLst>
              <a:ext uri="{FF2B5EF4-FFF2-40B4-BE49-F238E27FC236}">
                <a16:creationId xmlns:a16="http://schemas.microsoft.com/office/drawing/2014/main" id="{9471A8B2-F0CD-23B7-E80D-AF17F4EB12E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800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58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g2f24d73f2e9_1_0"/>
          <p:cNvSpPr txBox="1">
            <a:spLocks noGrp="1"/>
          </p:cNvSpPr>
          <p:nvPr>
            <p:ph type="title"/>
          </p:nvPr>
        </p:nvSpPr>
        <p:spPr>
          <a:xfrm>
            <a:off x="415650" y="2506100"/>
            <a:ext cx="11360700" cy="1122300"/>
          </a:xfrm>
          <a:prstGeom prst="rect">
            <a:avLst/>
          </a:prstGeom>
        </p:spPr>
        <p:txBody>
          <a:bodyPr spcFirstLastPara="1" wrap="square" lIns="121900" tIns="121900" rIns="121900" bIns="121900" anchor="ctr" anchorCtr="0">
            <a:normAutofit/>
          </a:bodyPr>
          <a:lstStyle/>
          <a:p>
            <a:pPr marL="0" lvl="0" indent="0" algn="ctr" rtl="0">
              <a:spcBef>
                <a:spcPts val="0"/>
              </a:spcBef>
              <a:spcAft>
                <a:spcPts val="0"/>
              </a:spcAft>
              <a:buNone/>
            </a:pPr>
            <a:r>
              <a:rPr lang="en-US"/>
              <a:t>Let’s share some of our observations.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g2ed6e451820_1_12"/>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endParaRPr sz="3000"/>
          </a:p>
          <a:p>
            <a:pPr marL="0" lvl="0" indent="0" algn="l" rtl="0">
              <a:lnSpc>
                <a:spcPct val="100000"/>
              </a:lnSpc>
              <a:spcBef>
                <a:spcPts val="1600"/>
              </a:spcBef>
              <a:spcAft>
                <a:spcPts val="1600"/>
              </a:spcAft>
              <a:buNone/>
            </a:pPr>
            <a:r>
              <a:rPr lang="en-US" sz="3000"/>
              <a:t>When instruments like accordions were brought to this country by different groups migrating to the US, they exposed Americans to new musical tastes which led to creative enhancements to instruments and music.</a:t>
            </a:r>
            <a:endParaRPr sz="3000"/>
          </a:p>
        </p:txBody>
      </p:sp>
      <p:sp>
        <p:nvSpPr>
          <p:cNvPr id="137" name="Google Shape;137;g2ed6e451820_1_12"/>
          <p:cNvSpPr txBox="1">
            <a:spLocks noGrp="1"/>
          </p:cNvSpPr>
          <p:nvPr>
            <p:ph type="title"/>
          </p:nvPr>
        </p:nvSpPr>
        <p:spPr>
          <a:xfrm>
            <a:off x="642750" y="1484392"/>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We watched two videos with very different styles.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6"/>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400"/>
              <a:buFont typeface="Play"/>
              <a:buNone/>
            </a:pPr>
            <a:r>
              <a:rPr lang="en-US" sz="3000">
                <a:latin typeface="Barlow"/>
                <a:ea typeface="Barlow"/>
                <a:cs typeface="Barlow"/>
                <a:sym typeface="Barlow"/>
              </a:rPr>
              <a:t>What happened to the accordion </a:t>
            </a:r>
            <a:endParaRPr sz="3000">
              <a:latin typeface="Barlow"/>
              <a:ea typeface="Barlow"/>
              <a:cs typeface="Barlow"/>
              <a:sym typeface="Barlow"/>
            </a:endParaRPr>
          </a:p>
          <a:p>
            <a:pPr marL="0" lvl="0" indent="0" algn="ctr" rtl="0">
              <a:lnSpc>
                <a:spcPct val="90000"/>
              </a:lnSpc>
              <a:spcBef>
                <a:spcPts val="0"/>
              </a:spcBef>
              <a:spcAft>
                <a:spcPts val="0"/>
              </a:spcAft>
              <a:buClr>
                <a:schemeClr val="dk1"/>
              </a:buClr>
              <a:buSzPts val="4400"/>
              <a:buFont typeface="Play"/>
              <a:buNone/>
            </a:pPr>
            <a:r>
              <a:rPr lang="en-US" sz="3000">
                <a:latin typeface="Barlow"/>
                <a:ea typeface="Barlow"/>
                <a:cs typeface="Barlow"/>
                <a:sym typeface="Barlow"/>
              </a:rPr>
              <a:t>when it came to the United States?</a:t>
            </a:r>
            <a:endParaRPr sz="3000">
              <a:latin typeface="Barlow"/>
              <a:ea typeface="Barlow"/>
              <a:cs typeface="Barlow"/>
              <a:sym typeface="Barlow"/>
            </a:endParaRPr>
          </a:p>
        </p:txBody>
      </p:sp>
      <p:sp>
        <p:nvSpPr>
          <p:cNvPr id="143" name="Google Shape;143;p6"/>
          <p:cNvSpPr txBox="1">
            <a:spLocks noGrp="1"/>
          </p:cNvSpPr>
          <p:nvPr>
            <p:ph type="body" idx="1"/>
          </p:nvPr>
        </p:nvSpPr>
        <p:spPr>
          <a:xfrm>
            <a:off x="865900" y="1507683"/>
            <a:ext cx="10574100" cy="4062000"/>
          </a:xfrm>
          <a:prstGeom prst="rect">
            <a:avLst/>
          </a:prstGeom>
          <a:noFill/>
          <a:ln>
            <a:noFill/>
          </a:ln>
        </p:spPr>
        <p:txBody>
          <a:bodyPr spcFirstLastPara="1" wrap="square" lIns="91425" tIns="45700" rIns="91425" bIns="45700" anchor="t" anchorCtr="0">
            <a:normAutofit/>
          </a:bodyPr>
          <a:lstStyle/>
          <a:p>
            <a:pPr marL="0" lvl="0" indent="0" algn="ctr" rtl="0">
              <a:spcBef>
                <a:spcPts val="0"/>
              </a:spcBef>
              <a:spcAft>
                <a:spcPts val="0"/>
              </a:spcAft>
              <a:buClr>
                <a:schemeClr val="dk1"/>
              </a:buClr>
              <a:buSzPts val="2600"/>
              <a:buNone/>
            </a:pPr>
            <a:r>
              <a:rPr lang="en-US" sz="3028"/>
              <a:t>It stayed the same </a:t>
            </a:r>
            <a:r>
              <a:rPr lang="en-US" sz="3028" b="1">
                <a:latin typeface="Barlow"/>
                <a:ea typeface="Barlow"/>
                <a:cs typeface="Barlow"/>
                <a:sym typeface="Barlow"/>
              </a:rPr>
              <a:t>and</a:t>
            </a:r>
            <a:r>
              <a:rPr lang="en-US" sz="3028"/>
              <a:t> it changed!</a:t>
            </a:r>
            <a:endParaRPr sz="3028"/>
          </a:p>
          <a:p>
            <a:pPr marL="228600" lvl="0" indent="-228600" algn="l" rtl="0">
              <a:lnSpc>
                <a:spcPct val="90000"/>
              </a:lnSpc>
              <a:spcBef>
                <a:spcPts val="1600"/>
              </a:spcBef>
              <a:spcAft>
                <a:spcPts val="0"/>
              </a:spcAft>
              <a:buClr>
                <a:schemeClr val="dk1"/>
              </a:buClr>
              <a:buSzPts val="2600"/>
              <a:buNone/>
            </a:pPr>
            <a:endParaRPr sz="2600"/>
          </a:p>
          <a:p>
            <a:pPr marL="228600" lvl="0" indent="-228600" algn="l" rtl="0">
              <a:lnSpc>
                <a:spcPct val="90000"/>
              </a:lnSpc>
              <a:spcBef>
                <a:spcPts val="1600"/>
              </a:spcBef>
              <a:spcAft>
                <a:spcPts val="1600"/>
              </a:spcAft>
              <a:buClr>
                <a:schemeClr val="dk1"/>
              </a:buClr>
              <a:buSzPts val="2600"/>
              <a:buNone/>
            </a:pPr>
            <a:endParaRPr sz="2600"/>
          </a:p>
        </p:txBody>
      </p:sp>
      <p:pic>
        <p:nvPicPr>
          <p:cNvPr id="144" name="Google Shape;144;p6"/>
          <p:cNvPicPr preferRelativeResize="0"/>
          <p:nvPr/>
        </p:nvPicPr>
        <p:blipFill>
          <a:blip r:embed="rId3">
            <a:alphaModFix/>
          </a:blip>
          <a:stretch>
            <a:fillRect/>
          </a:stretch>
        </p:blipFill>
        <p:spPr>
          <a:xfrm>
            <a:off x="1295400" y="2434371"/>
            <a:ext cx="2967323" cy="3606066"/>
          </a:xfrm>
          <a:prstGeom prst="rect">
            <a:avLst/>
          </a:prstGeom>
          <a:noFill/>
          <a:ln>
            <a:noFill/>
          </a:ln>
        </p:spPr>
      </p:pic>
      <p:pic>
        <p:nvPicPr>
          <p:cNvPr id="145" name="Google Shape;145;p6"/>
          <p:cNvPicPr preferRelativeResize="0"/>
          <p:nvPr/>
        </p:nvPicPr>
        <p:blipFill>
          <a:blip r:embed="rId4">
            <a:alphaModFix/>
          </a:blip>
          <a:stretch>
            <a:fillRect/>
          </a:stretch>
        </p:blipFill>
        <p:spPr>
          <a:xfrm>
            <a:off x="5630475" y="2638338"/>
            <a:ext cx="5785049" cy="31981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g2f29b5e071c_0_3"/>
          <p:cNvSpPr txBox="1">
            <a:spLocks noGrp="1"/>
          </p:cNvSpPr>
          <p:nvPr>
            <p:ph type="body" idx="1"/>
          </p:nvPr>
        </p:nvSpPr>
        <p:spPr>
          <a:xfrm>
            <a:off x="6956425" y="498225"/>
            <a:ext cx="4317300" cy="51003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sz="2400" b="1">
                <a:solidFill>
                  <a:srgbClr val="757575"/>
                </a:solidFill>
                <a:latin typeface="Barlow"/>
                <a:ea typeface="Barlow"/>
                <a:cs typeface="Barlow"/>
                <a:sym typeface="Barlow"/>
              </a:rPr>
              <a:t>Accordions</a:t>
            </a:r>
            <a:r>
              <a:rPr lang="en-US" sz="2400" b="1">
                <a:solidFill>
                  <a:srgbClr val="01486B"/>
                </a:solidFill>
                <a:latin typeface="Barlow"/>
                <a:ea typeface="Barlow"/>
                <a:cs typeface="Barlow"/>
                <a:sym typeface="Barlow"/>
              </a:rPr>
              <a:t> </a:t>
            </a:r>
            <a:r>
              <a:rPr lang="en-US" sz="2400">
                <a:solidFill>
                  <a:srgbClr val="757575"/>
                </a:solidFill>
              </a:rPr>
              <a:t>have changed through the years, but they have also stayed the same. </a:t>
            </a:r>
            <a:endParaRPr sz="2400">
              <a:solidFill>
                <a:srgbClr val="757575"/>
              </a:solidFill>
            </a:endParaRPr>
          </a:p>
          <a:p>
            <a:pPr marL="0" lvl="0" indent="0" algn="l" rtl="0">
              <a:spcBef>
                <a:spcPts val="1600"/>
              </a:spcBef>
              <a:spcAft>
                <a:spcPts val="0"/>
              </a:spcAft>
              <a:buNone/>
            </a:pPr>
            <a:r>
              <a:rPr lang="en-US" sz="2400">
                <a:solidFill>
                  <a:srgbClr val="757575"/>
                </a:solidFill>
              </a:rPr>
              <a:t>What does that mean?</a:t>
            </a:r>
            <a:endParaRPr sz="2400">
              <a:solidFill>
                <a:srgbClr val="757575"/>
              </a:solidFill>
            </a:endParaRPr>
          </a:p>
          <a:p>
            <a:pPr marL="0" lvl="0" indent="0" algn="l" rtl="0">
              <a:spcBef>
                <a:spcPts val="1600"/>
              </a:spcBef>
              <a:spcAft>
                <a:spcPts val="0"/>
              </a:spcAft>
              <a:buNone/>
            </a:pPr>
            <a:r>
              <a:rPr lang="en-US" sz="2400">
                <a:solidFill>
                  <a:srgbClr val="757575"/>
                </a:solidFill>
              </a:rPr>
              <a:t>The button accordion was the most played form of the instrument worldwide in the early 20th century, but it was unfamiliar to American audiences. </a:t>
            </a:r>
            <a:endParaRPr sz="2400">
              <a:solidFill>
                <a:srgbClr val="757575"/>
              </a:solidFill>
            </a:endParaRPr>
          </a:p>
          <a:p>
            <a:pPr marL="0" lvl="0" indent="0" algn="l" rtl="0">
              <a:spcBef>
                <a:spcPts val="1600"/>
              </a:spcBef>
              <a:spcAft>
                <a:spcPts val="1600"/>
              </a:spcAft>
              <a:buNone/>
            </a:pPr>
            <a:endParaRPr sz="2000">
              <a:solidFill>
                <a:srgbClr val="757575"/>
              </a:solidFill>
            </a:endParaRPr>
          </a:p>
        </p:txBody>
      </p:sp>
      <p:pic>
        <p:nvPicPr>
          <p:cNvPr id="151" name="Google Shape;151;g2f29b5e071c_0_3"/>
          <p:cNvPicPr preferRelativeResize="0"/>
          <p:nvPr/>
        </p:nvPicPr>
        <p:blipFill>
          <a:blip r:embed="rId3">
            <a:alphaModFix/>
          </a:blip>
          <a:stretch>
            <a:fillRect/>
          </a:stretch>
        </p:blipFill>
        <p:spPr>
          <a:xfrm>
            <a:off x="444551" y="617050"/>
            <a:ext cx="6251448" cy="4688552"/>
          </a:xfrm>
          <a:prstGeom prst="rect">
            <a:avLst/>
          </a:prstGeom>
          <a:noFill/>
          <a:ln w="76200" cap="flat" cmpd="sng">
            <a:solidFill>
              <a:srgbClr val="00486F"/>
            </a:solidFill>
            <a:prstDash val="solid"/>
            <a:round/>
            <a:headEnd type="none" w="sm" len="sm"/>
            <a:tailEnd type="none" w="sm" len="sm"/>
          </a:ln>
        </p:spPr>
      </p:pic>
      <p:sp>
        <p:nvSpPr>
          <p:cNvPr id="152" name="Google Shape;152;g2f29b5e071c_0_3"/>
          <p:cNvSpPr txBox="1"/>
          <p:nvPr/>
        </p:nvSpPr>
        <p:spPr>
          <a:xfrm>
            <a:off x="341725" y="5467475"/>
            <a:ext cx="6614700" cy="57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b="1">
                <a:solidFill>
                  <a:schemeClr val="accent1"/>
                </a:solidFill>
                <a:latin typeface="Barlow"/>
                <a:ea typeface="Barlow"/>
                <a:cs typeface="Barlow"/>
                <a:sym typeface="Barlow"/>
              </a:rPr>
              <a:t>Accordions from the Museum of Making Music</a:t>
            </a:r>
            <a:endParaRPr sz="2400" b="1">
              <a:solidFill>
                <a:schemeClr val="accent1"/>
              </a:solidFill>
              <a:latin typeface="Barlow"/>
              <a:ea typeface="Barlow"/>
              <a:cs typeface="Barlow"/>
              <a:sym typeface="Barlow"/>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g2f59c312938_0_13"/>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Button Accordion</a:t>
            </a:r>
            <a:endParaRPr/>
          </a:p>
        </p:txBody>
      </p:sp>
      <p:sp>
        <p:nvSpPr>
          <p:cNvPr id="158" name="Google Shape;158;g2f59c312938_0_13"/>
          <p:cNvSpPr txBox="1">
            <a:spLocks noGrp="1"/>
          </p:cNvSpPr>
          <p:nvPr>
            <p:ph type="body" idx="1"/>
          </p:nvPr>
        </p:nvSpPr>
        <p:spPr>
          <a:xfrm>
            <a:off x="699700" y="1536625"/>
            <a:ext cx="5333700" cy="4062000"/>
          </a:xfrm>
          <a:prstGeom prst="rect">
            <a:avLst/>
          </a:prstGeom>
        </p:spPr>
        <p:txBody>
          <a:bodyPr spcFirstLastPara="1" wrap="square" lIns="121900" tIns="121900" rIns="121900" bIns="121900" anchor="t" anchorCtr="0">
            <a:normAutofit lnSpcReduction="20000"/>
          </a:bodyPr>
          <a:lstStyle/>
          <a:p>
            <a:pPr marL="0" lvl="0" indent="0" algn="l" rtl="0">
              <a:spcBef>
                <a:spcPts val="0"/>
              </a:spcBef>
              <a:spcAft>
                <a:spcPts val="1600"/>
              </a:spcAft>
              <a:buNone/>
            </a:pPr>
            <a:r>
              <a:rPr lang="en-US"/>
              <a:t>Button accordions were the first to be brought to the United States. They were largely unfamiliar to mainstream American audiences, but they are central to many musical styles rooted in migrant communities and cultures, including Norteño, Tejano, Waila, Irish, and more.</a:t>
            </a:r>
            <a:endParaRPr/>
          </a:p>
        </p:txBody>
      </p:sp>
      <p:pic>
        <p:nvPicPr>
          <p:cNvPr id="159" name="Google Shape;159;g2f59c312938_0_13"/>
          <p:cNvPicPr preferRelativeResize="0"/>
          <p:nvPr/>
        </p:nvPicPr>
        <p:blipFill>
          <a:blip r:embed="rId3">
            <a:alphaModFix/>
          </a:blip>
          <a:stretch>
            <a:fillRect/>
          </a:stretch>
        </p:blipFill>
        <p:spPr>
          <a:xfrm>
            <a:off x="7202126" y="1207000"/>
            <a:ext cx="3613776" cy="43916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g2f59c312938_0_7"/>
          <p:cNvSpPr txBox="1">
            <a:spLocks noGrp="1"/>
          </p:cNvSpPr>
          <p:nvPr>
            <p:ph type="body" idx="1"/>
          </p:nvPr>
        </p:nvSpPr>
        <p:spPr>
          <a:xfrm>
            <a:off x="547300" y="1384225"/>
            <a:ext cx="5780700" cy="40620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sz="2200">
                <a:solidFill>
                  <a:srgbClr val="757575"/>
                </a:solidFill>
              </a:rPr>
              <a:t>It wasn’t until a performer named </a:t>
            </a:r>
            <a:br>
              <a:rPr lang="en-US" sz="2200">
                <a:solidFill>
                  <a:srgbClr val="757575"/>
                </a:solidFill>
              </a:rPr>
            </a:br>
            <a:r>
              <a:rPr lang="en-US" sz="2200" b="1">
                <a:solidFill>
                  <a:srgbClr val="757575"/>
                </a:solidFill>
                <a:latin typeface="Barlow"/>
                <a:ea typeface="Barlow"/>
                <a:cs typeface="Barlow"/>
                <a:sym typeface="Barlow"/>
              </a:rPr>
              <a:t>Guido Deiro</a:t>
            </a:r>
            <a:r>
              <a:rPr lang="en-US" sz="2200">
                <a:solidFill>
                  <a:srgbClr val="757575"/>
                </a:solidFill>
              </a:rPr>
              <a:t> played concerts on the west coast on a piano accordion, that the accordion caught the American public’s attention. </a:t>
            </a:r>
            <a:endParaRPr sz="2200">
              <a:solidFill>
                <a:srgbClr val="757575"/>
              </a:solidFill>
            </a:endParaRPr>
          </a:p>
          <a:p>
            <a:pPr marL="0" lvl="0" indent="0" algn="l" rtl="0">
              <a:spcBef>
                <a:spcPts val="1600"/>
              </a:spcBef>
              <a:spcAft>
                <a:spcPts val="1600"/>
              </a:spcAft>
              <a:buNone/>
            </a:pPr>
            <a:r>
              <a:rPr lang="en-US" sz="2200">
                <a:solidFill>
                  <a:srgbClr val="757575"/>
                </a:solidFill>
              </a:rPr>
              <a:t>Because of his stardom, many instrument manufacturers decided to start making piano accordions. Some even made button accordions disguised as piano models to allow button players to capitalize on the new craze.</a:t>
            </a:r>
            <a:endParaRPr sz="2200"/>
          </a:p>
        </p:txBody>
      </p:sp>
      <p:sp>
        <p:nvSpPr>
          <p:cNvPr id="165" name="Google Shape;165;g2f59c312938_0_7"/>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Piano Accordion</a:t>
            </a:r>
            <a:endParaRPr/>
          </a:p>
        </p:txBody>
      </p:sp>
      <p:pic>
        <p:nvPicPr>
          <p:cNvPr id="166" name="Google Shape;166;g2f59c312938_0_7" title="E3_Image_Deiro.jpg"/>
          <p:cNvPicPr preferRelativeResize="0"/>
          <p:nvPr/>
        </p:nvPicPr>
        <p:blipFill>
          <a:blip r:embed="rId3">
            <a:alphaModFix/>
          </a:blip>
          <a:stretch>
            <a:fillRect/>
          </a:stretch>
        </p:blipFill>
        <p:spPr>
          <a:xfrm>
            <a:off x="6480350" y="502625"/>
            <a:ext cx="4921200" cy="5315675"/>
          </a:xfrm>
          <a:prstGeom prst="rect">
            <a:avLst/>
          </a:prstGeom>
          <a:noFill/>
          <a:ln w="76200" cap="flat" cmpd="sng">
            <a:solidFill>
              <a:schemeClr val="accent6"/>
            </a:solidFill>
            <a:prstDash val="solid"/>
            <a:round/>
            <a:headEnd type="none" w="sm" len="sm"/>
            <a:tailEnd type="none" w="sm" len="sm"/>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g2f59c312938_0_1"/>
          <p:cNvSpPr txBox="1">
            <a:spLocks noGrp="1"/>
          </p:cNvSpPr>
          <p:nvPr>
            <p:ph type="title"/>
          </p:nvPr>
        </p:nvSpPr>
        <p:spPr>
          <a:xfrm>
            <a:off x="637833" y="686792"/>
            <a:ext cx="4921200" cy="1007700"/>
          </a:xfrm>
          <a:prstGeom prst="rect">
            <a:avLst/>
          </a:prstGeom>
        </p:spPr>
        <p:txBody>
          <a:bodyPr spcFirstLastPara="1" wrap="square" lIns="121900" tIns="121900" rIns="121900" bIns="121900" anchor="b" anchorCtr="0">
            <a:normAutofit/>
          </a:bodyPr>
          <a:lstStyle/>
          <a:p>
            <a:pPr marL="0" lvl="0" indent="0" algn="l" rtl="0">
              <a:spcBef>
                <a:spcPts val="0"/>
              </a:spcBef>
              <a:spcAft>
                <a:spcPts val="0"/>
              </a:spcAft>
              <a:buNone/>
            </a:pPr>
            <a:r>
              <a:rPr lang="en-US" sz="3600"/>
              <a:t>Piano Accordion</a:t>
            </a:r>
            <a:endParaRPr sz="3600"/>
          </a:p>
        </p:txBody>
      </p:sp>
      <p:sp>
        <p:nvSpPr>
          <p:cNvPr id="172" name="Google Shape;172;g2f59c312938_0_1"/>
          <p:cNvSpPr txBox="1">
            <a:spLocks noGrp="1"/>
          </p:cNvSpPr>
          <p:nvPr>
            <p:ph type="body" idx="1"/>
          </p:nvPr>
        </p:nvSpPr>
        <p:spPr>
          <a:xfrm>
            <a:off x="637833" y="1906475"/>
            <a:ext cx="4505700" cy="3425100"/>
          </a:xfrm>
          <a:prstGeom prst="rect">
            <a:avLst/>
          </a:prstGeom>
        </p:spPr>
        <p:txBody>
          <a:bodyPr spcFirstLastPara="1" wrap="square" lIns="121900" tIns="121900" rIns="121900" bIns="121900" anchor="t" anchorCtr="0">
            <a:normAutofit fontScale="92500" lnSpcReduction="10000"/>
          </a:bodyPr>
          <a:lstStyle/>
          <a:p>
            <a:pPr marL="0" lvl="0" indent="0" algn="l" rtl="0">
              <a:spcBef>
                <a:spcPts val="0"/>
              </a:spcBef>
              <a:spcAft>
                <a:spcPts val="1600"/>
              </a:spcAft>
              <a:buNone/>
            </a:pPr>
            <a:r>
              <a:rPr lang="en-US"/>
              <a:t>The piano accordion was much more familiar to American audiences, and by 1950, the accordion had become the most popular instrument in the USA! Many, many school-aged children of the time learned to play the accordion.</a:t>
            </a:r>
            <a:endParaRPr/>
          </a:p>
        </p:txBody>
      </p:sp>
      <p:pic>
        <p:nvPicPr>
          <p:cNvPr id="173" name="Google Shape;173;g2f59c312938_0_1" title="E3_Image_AccordionBoy.jpg"/>
          <p:cNvPicPr preferRelativeResize="0"/>
          <p:nvPr/>
        </p:nvPicPr>
        <p:blipFill rotWithShape="1">
          <a:blip r:embed="rId3">
            <a:alphaModFix/>
          </a:blip>
          <a:srcRect l="2435" t="13571" r="3162" b="13542"/>
          <a:stretch/>
        </p:blipFill>
        <p:spPr>
          <a:xfrm>
            <a:off x="6217925" y="986300"/>
            <a:ext cx="5502625" cy="4588550"/>
          </a:xfrm>
          <a:prstGeom prst="rect">
            <a:avLst/>
          </a:prstGeom>
          <a:noFill/>
          <a:ln w="76200" cap="flat" cmpd="sng">
            <a:solidFill>
              <a:schemeClr val="lt1"/>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7"/>
          <p:cNvSpPr txBox="1">
            <a:spLocks noGrp="1"/>
          </p:cNvSpPr>
          <p:nvPr>
            <p:ph type="title"/>
          </p:nvPr>
        </p:nvSpPr>
        <p:spPr>
          <a:xfrm>
            <a:off x="642750" y="1425205"/>
            <a:ext cx="10906500" cy="12246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Play"/>
              <a:buNone/>
            </a:pPr>
            <a:r>
              <a:rPr lang="en-US" sz="3500">
                <a:latin typeface="Barlow"/>
                <a:ea typeface="Barlow"/>
                <a:cs typeface="Barlow"/>
                <a:sym typeface="Barlow"/>
              </a:rPr>
              <a:t>How do </a:t>
            </a:r>
            <a:endParaRPr sz="3500">
              <a:latin typeface="Barlow"/>
              <a:ea typeface="Barlow"/>
              <a:cs typeface="Barlow"/>
              <a:sym typeface="Barlow"/>
            </a:endParaRPr>
          </a:p>
          <a:p>
            <a:pPr marL="0" lvl="0" indent="0" algn="l" rtl="0">
              <a:lnSpc>
                <a:spcPct val="90000"/>
              </a:lnSpc>
              <a:spcBef>
                <a:spcPts val="0"/>
              </a:spcBef>
              <a:spcAft>
                <a:spcPts val="0"/>
              </a:spcAft>
              <a:buClr>
                <a:schemeClr val="dk1"/>
              </a:buClr>
              <a:buSzPts val="4400"/>
              <a:buFont typeface="Play"/>
              <a:buNone/>
            </a:pPr>
            <a:r>
              <a:rPr lang="en-US" sz="3500">
                <a:latin typeface="Barlow"/>
                <a:ea typeface="Barlow"/>
                <a:cs typeface="Barlow"/>
                <a:sym typeface="Barlow"/>
              </a:rPr>
              <a:t>accordions work?</a:t>
            </a:r>
            <a:endParaRPr sz="3500">
              <a:latin typeface="Barlow"/>
              <a:ea typeface="Barlow"/>
              <a:cs typeface="Barlow"/>
              <a:sym typeface="Barlow"/>
            </a:endParaRPr>
          </a:p>
        </p:txBody>
      </p:sp>
      <p:sp>
        <p:nvSpPr>
          <p:cNvPr id="179" name="Google Shape;179;p7"/>
          <p:cNvSpPr txBox="1">
            <a:spLocks noGrp="1"/>
          </p:cNvSpPr>
          <p:nvPr>
            <p:ph type="body" idx="1"/>
          </p:nvPr>
        </p:nvSpPr>
        <p:spPr>
          <a:xfrm>
            <a:off x="642750" y="2914825"/>
            <a:ext cx="3994200" cy="1723200"/>
          </a:xfrm>
          <a:prstGeom prst="rect">
            <a:avLst/>
          </a:prstGeom>
        </p:spPr>
        <p:txBody>
          <a:bodyPr spcFirstLastPara="1" wrap="square" lIns="121900" tIns="121900" rIns="121900" bIns="121900" anchor="t" anchorCtr="0">
            <a:normAutofit/>
          </a:bodyPr>
          <a:lstStyle/>
          <a:p>
            <a:pPr marL="0" lvl="0" indent="0" algn="l" rtl="0">
              <a:lnSpc>
                <a:spcPct val="80000"/>
              </a:lnSpc>
              <a:spcBef>
                <a:spcPts val="0"/>
              </a:spcBef>
              <a:spcAft>
                <a:spcPts val="1600"/>
              </a:spcAft>
              <a:buNone/>
            </a:pPr>
            <a:r>
              <a:rPr lang="en-US" sz="3000"/>
              <a:t>Watch the first minute of this video to find out!</a:t>
            </a:r>
            <a:endParaRPr sz="2200"/>
          </a:p>
        </p:txBody>
      </p:sp>
      <p:grpSp>
        <p:nvGrpSpPr>
          <p:cNvPr id="180" name="Google Shape;180;p7"/>
          <p:cNvGrpSpPr/>
          <p:nvPr/>
        </p:nvGrpSpPr>
        <p:grpSpPr>
          <a:xfrm>
            <a:off x="4789350" y="1105705"/>
            <a:ext cx="6939370" cy="3903395"/>
            <a:chOff x="4789350" y="1105705"/>
            <a:chExt cx="6939370" cy="3903395"/>
          </a:xfrm>
        </p:grpSpPr>
        <p:pic>
          <p:nvPicPr>
            <p:cNvPr id="181" name="Google Shape;181;p7" title="E3_Image_TheMisunderstoodInstrument.jpg">
              <a:hlinkClick r:id="" action="ppaction://hlinkshowjump?jump=nextslide"/>
            </p:cNvPr>
            <p:cNvPicPr preferRelativeResize="0"/>
            <p:nvPr/>
          </p:nvPicPr>
          <p:blipFill>
            <a:blip r:embed="rId3">
              <a:alphaModFix/>
            </a:blip>
            <a:stretch>
              <a:fillRect/>
            </a:stretch>
          </p:blipFill>
          <p:spPr>
            <a:xfrm>
              <a:off x="4789350" y="1105705"/>
              <a:ext cx="6939370" cy="3903395"/>
            </a:xfrm>
            <a:prstGeom prst="rect">
              <a:avLst/>
            </a:prstGeom>
            <a:noFill/>
            <a:ln w="76200" cap="flat" cmpd="sng">
              <a:solidFill>
                <a:schemeClr val="accent6"/>
              </a:solidFill>
              <a:prstDash val="solid"/>
              <a:round/>
              <a:headEnd type="none" w="sm" len="sm"/>
              <a:tailEnd type="none" w="sm" len="sm"/>
            </a:ln>
          </p:spPr>
        </p:pic>
        <p:sp>
          <p:nvSpPr>
            <p:cNvPr id="182" name="Google Shape;182;p7">
              <a:hlinkClick r:id="" action="ppaction://hlinkshowjump?jump=nextslide"/>
            </p:cNvPr>
            <p:cNvSpPr/>
            <p:nvPr/>
          </p:nvSpPr>
          <p:spPr>
            <a:xfrm rot="5400000">
              <a:off x="7985570" y="2803330"/>
              <a:ext cx="546950" cy="5081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2" name="E3_Video_TheMisunderstoodInstrument.mp4">
            <a:hlinkClick r:id="" action="ppaction://media"/>
            <a:extLst>
              <a:ext uri="{FF2B5EF4-FFF2-40B4-BE49-F238E27FC236}">
                <a16:creationId xmlns:a16="http://schemas.microsoft.com/office/drawing/2014/main" id="{77E35F4F-2BCB-94D3-E35C-82EA31C56BF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
            <a:ext cx="12192000" cy="68579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302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g2ed6e451820_1_22"/>
          <p:cNvSpPr txBox="1">
            <a:spLocks noGrp="1"/>
          </p:cNvSpPr>
          <p:nvPr>
            <p:ph type="title"/>
          </p:nvPr>
        </p:nvSpPr>
        <p:spPr>
          <a:xfrm>
            <a:off x="699700" y="4409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00">
                <a:latin typeface="Barlow"/>
                <a:ea typeface="Barlow"/>
                <a:cs typeface="Barlow"/>
                <a:sym typeface="Barlow"/>
              </a:rPr>
              <a:t>Let’s watch again!</a:t>
            </a:r>
            <a:endParaRPr sz="3600">
              <a:latin typeface="Barlow"/>
              <a:ea typeface="Barlow"/>
              <a:cs typeface="Barlow"/>
              <a:sym typeface="Barlow"/>
            </a:endParaRPr>
          </a:p>
        </p:txBody>
      </p:sp>
      <p:sp>
        <p:nvSpPr>
          <p:cNvPr id="193" name="Google Shape;193;g2ed6e451820_1_22"/>
          <p:cNvSpPr txBox="1">
            <a:spLocks noGrp="1"/>
          </p:cNvSpPr>
          <p:nvPr>
            <p:ph type="body" idx="1"/>
          </p:nvPr>
        </p:nvSpPr>
        <p:spPr>
          <a:xfrm>
            <a:off x="699700" y="1142881"/>
            <a:ext cx="10574100" cy="1310700"/>
          </a:xfrm>
          <a:prstGeom prst="rect">
            <a:avLst/>
          </a:prstGeom>
        </p:spPr>
        <p:txBody>
          <a:bodyPr spcFirstLastPara="1" wrap="square" lIns="121900" tIns="121900" rIns="121900" bIns="121900" anchor="t" anchorCtr="0">
            <a:normAutofit/>
          </a:bodyPr>
          <a:lstStyle/>
          <a:p>
            <a:pPr marL="0" lvl="0" indent="0" algn="l" rtl="0">
              <a:lnSpc>
                <a:spcPct val="100000"/>
              </a:lnSpc>
              <a:spcBef>
                <a:spcPts val="0"/>
              </a:spcBef>
              <a:spcAft>
                <a:spcPts val="1600"/>
              </a:spcAft>
              <a:buNone/>
            </a:pPr>
            <a:r>
              <a:rPr lang="en-US" sz="3000"/>
              <a:t>How does the size and construction of the accordion affect the way the performer plays?</a:t>
            </a:r>
            <a:endParaRPr sz="3000"/>
          </a:p>
        </p:txBody>
      </p:sp>
      <p:pic>
        <p:nvPicPr>
          <p:cNvPr id="194" name="Google Shape;194;g2ed6e451820_1_22" title="MM-TX-TH.jpg">
            <a:hlinkClick r:id="" action="ppaction://hlinkshowjump?jump=nextslide"/>
          </p:cNvPr>
          <p:cNvPicPr preferRelativeResize="0"/>
          <p:nvPr/>
        </p:nvPicPr>
        <p:blipFill>
          <a:blip r:embed="rId3">
            <a:alphaModFix/>
          </a:blip>
          <a:stretch>
            <a:fillRect/>
          </a:stretch>
        </p:blipFill>
        <p:spPr>
          <a:xfrm>
            <a:off x="395191" y="2728500"/>
            <a:ext cx="5432835" cy="3059027"/>
          </a:xfrm>
          <a:prstGeom prst="rect">
            <a:avLst/>
          </a:prstGeom>
          <a:noFill/>
          <a:ln w="76200" cap="flat" cmpd="sng">
            <a:solidFill>
              <a:schemeClr val="accent6"/>
            </a:solidFill>
            <a:prstDash val="solid"/>
            <a:round/>
            <a:headEnd type="none" w="sm" len="sm"/>
            <a:tailEnd type="none" w="sm" len="sm"/>
          </a:ln>
        </p:spPr>
      </p:pic>
      <p:sp>
        <p:nvSpPr>
          <p:cNvPr id="195" name="Google Shape;195;g2ed6e451820_1_22"/>
          <p:cNvSpPr/>
          <p:nvPr/>
        </p:nvSpPr>
        <p:spPr>
          <a:xfrm rot="5400000">
            <a:off x="3094187" y="4157738"/>
            <a:ext cx="240055" cy="200562"/>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pic>
        <p:nvPicPr>
          <p:cNvPr id="196" name="Google Shape;196;g2ed6e451820_1_22" title="MM-CREO-TH.jpg">
            <a:hlinkClick r:id="rId4" action="ppaction://hlinksldjump"/>
          </p:cNvPr>
          <p:cNvPicPr preferRelativeResize="0"/>
          <p:nvPr/>
        </p:nvPicPr>
        <p:blipFill>
          <a:blip r:embed="rId5">
            <a:alphaModFix/>
          </a:blip>
          <a:stretch>
            <a:fillRect/>
          </a:stretch>
        </p:blipFill>
        <p:spPr>
          <a:xfrm>
            <a:off x="6122950" y="2728500"/>
            <a:ext cx="5558174" cy="3059025"/>
          </a:xfrm>
          <a:prstGeom prst="rect">
            <a:avLst/>
          </a:prstGeom>
          <a:noFill/>
          <a:ln w="76200" cap="flat" cmpd="sng">
            <a:solidFill>
              <a:schemeClr val="accent6"/>
            </a:solidFill>
            <a:prstDash val="solid"/>
            <a:round/>
            <a:headEnd type="none" w="sm" len="sm"/>
            <a:tailEnd type="none" w="sm" len="sm"/>
          </a:ln>
        </p:spPr>
      </p:pic>
      <p:sp>
        <p:nvSpPr>
          <p:cNvPr id="197" name="Google Shape;197;g2ed6e451820_1_22"/>
          <p:cNvSpPr/>
          <p:nvPr/>
        </p:nvSpPr>
        <p:spPr>
          <a:xfrm rot="5400000">
            <a:off x="8942221" y="4147838"/>
            <a:ext cx="257839" cy="22039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2" name="E3_Video_LosTexmaniacs.mp4">
            <a:hlinkClick r:id="" action="ppaction://media"/>
            <a:extLst>
              <a:ext uri="{FF2B5EF4-FFF2-40B4-BE49-F238E27FC236}">
                <a16:creationId xmlns:a16="http://schemas.microsoft.com/office/drawing/2014/main" id="{600B45FB-70EE-2557-3D49-BEB558F29D4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54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2f38ae01500_0_36"/>
          <p:cNvSpPr txBox="1">
            <a:spLocks noGrp="1"/>
          </p:cNvSpPr>
          <p:nvPr>
            <p:ph type="title"/>
          </p:nvPr>
        </p:nvSpPr>
        <p:spPr>
          <a:xfrm>
            <a:off x="699700" y="4409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000">
                <a:latin typeface="Barlow"/>
                <a:ea typeface="Barlow"/>
                <a:cs typeface="Barlow"/>
                <a:sym typeface="Barlow"/>
              </a:rPr>
              <a:t>Let’s watch again!</a:t>
            </a:r>
            <a:endParaRPr sz="3000">
              <a:latin typeface="Barlow"/>
              <a:ea typeface="Barlow"/>
              <a:cs typeface="Barlow"/>
              <a:sym typeface="Barlow"/>
            </a:endParaRPr>
          </a:p>
        </p:txBody>
      </p:sp>
      <p:sp>
        <p:nvSpPr>
          <p:cNvPr id="208" name="Google Shape;208;g2f38ae01500_0_36"/>
          <p:cNvSpPr txBox="1">
            <a:spLocks noGrp="1"/>
          </p:cNvSpPr>
          <p:nvPr>
            <p:ph type="body" idx="1"/>
          </p:nvPr>
        </p:nvSpPr>
        <p:spPr>
          <a:xfrm>
            <a:off x="699700" y="1003231"/>
            <a:ext cx="10574100" cy="1310700"/>
          </a:xfrm>
          <a:prstGeom prst="rect">
            <a:avLst/>
          </a:prstGeom>
        </p:spPr>
        <p:txBody>
          <a:bodyPr spcFirstLastPara="1" wrap="square" lIns="121900" tIns="121900" rIns="121900" bIns="121900" anchor="t" anchorCtr="0">
            <a:normAutofit/>
          </a:bodyPr>
          <a:lstStyle/>
          <a:p>
            <a:pPr marL="0" lvl="0" indent="0" algn="l" rtl="0">
              <a:lnSpc>
                <a:spcPct val="100000"/>
              </a:lnSpc>
              <a:spcBef>
                <a:spcPts val="0"/>
              </a:spcBef>
              <a:spcAft>
                <a:spcPts val="1600"/>
              </a:spcAft>
              <a:buNone/>
            </a:pPr>
            <a:r>
              <a:rPr lang="en-US" sz="2522"/>
              <a:t>How does the size and construction of the accordion affect the way the performer plays?</a:t>
            </a:r>
            <a:endParaRPr/>
          </a:p>
        </p:txBody>
      </p:sp>
      <p:pic>
        <p:nvPicPr>
          <p:cNvPr id="209" name="Google Shape;209;g2f38ae01500_0_36" title="MM-TX-TH.jpg">
            <a:hlinkClick r:id="rId3" action="ppaction://hlinksldjump"/>
          </p:cNvPr>
          <p:cNvPicPr preferRelativeResize="0"/>
          <p:nvPr/>
        </p:nvPicPr>
        <p:blipFill>
          <a:blip r:embed="rId4">
            <a:alphaModFix/>
          </a:blip>
          <a:stretch>
            <a:fillRect/>
          </a:stretch>
        </p:blipFill>
        <p:spPr>
          <a:xfrm>
            <a:off x="395191" y="2728500"/>
            <a:ext cx="5432835" cy="3059027"/>
          </a:xfrm>
          <a:prstGeom prst="rect">
            <a:avLst/>
          </a:prstGeom>
          <a:noFill/>
          <a:ln w="76200" cap="flat" cmpd="sng">
            <a:solidFill>
              <a:schemeClr val="accent6"/>
            </a:solidFill>
            <a:prstDash val="solid"/>
            <a:round/>
            <a:headEnd type="none" w="sm" len="sm"/>
            <a:tailEnd type="none" w="sm" len="sm"/>
          </a:ln>
        </p:spPr>
      </p:pic>
      <p:sp>
        <p:nvSpPr>
          <p:cNvPr id="210" name="Google Shape;210;g2f38ae01500_0_36"/>
          <p:cNvSpPr/>
          <p:nvPr/>
        </p:nvSpPr>
        <p:spPr>
          <a:xfrm rot="5400000">
            <a:off x="3094187" y="4157738"/>
            <a:ext cx="240055" cy="200562"/>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pic>
        <p:nvPicPr>
          <p:cNvPr id="211" name="Google Shape;211;g2f38ae01500_0_36" title="MM-CREO-TH.jpg">
            <a:hlinkClick r:id="rId5" action="ppaction://hlinksldjump"/>
          </p:cNvPr>
          <p:cNvPicPr preferRelativeResize="0"/>
          <p:nvPr/>
        </p:nvPicPr>
        <p:blipFill>
          <a:blip r:embed="rId6">
            <a:alphaModFix/>
          </a:blip>
          <a:stretch>
            <a:fillRect/>
          </a:stretch>
        </p:blipFill>
        <p:spPr>
          <a:xfrm>
            <a:off x="6122950" y="2728500"/>
            <a:ext cx="5558174" cy="3059025"/>
          </a:xfrm>
          <a:prstGeom prst="rect">
            <a:avLst/>
          </a:prstGeom>
          <a:noFill/>
          <a:ln w="76200" cap="flat" cmpd="sng">
            <a:solidFill>
              <a:schemeClr val="accent6"/>
            </a:solidFill>
            <a:prstDash val="solid"/>
            <a:round/>
            <a:headEnd type="none" w="sm" len="sm"/>
            <a:tailEnd type="none" w="sm" len="sm"/>
          </a:ln>
        </p:spPr>
      </p:pic>
      <p:sp>
        <p:nvSpPr>
          <p:cNvPr id="212" name="Google Shape;212;g2f38ae01500_0_36"/>
          <p:cNvSpPr/>
          <p:nvPr/>
        </p:nvSpPr>
        <p:spPr>
          <a:xfrm rot="5400000">
            <a:off x="8942221" y="4147838"/>
            <a:ext cx="257839" cy="22039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 name="E3_Video_Creosote.mp4">
            <a:hlinkClick r:id="" action="ppaction://media"/>
            <a:extLst>
              <a:ext uri="{FF2B5EF4-FFF2-40B4-BE49-F238E27FC236}">
                <a16:creationId xmlns:a16="http://schemas.microsoft.com/office/drawing/2014/main" id="{8F444CE4-BD9A-936E-4DD2-7EF58A5ED6C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18535"/>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582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8"/>
          <p:cNvSpPr txBox="1">
            <a:spLocks noGrp="1"/>
          </p:cNvSpPr>
          <p:nvPr>
            <p:ph type="title"/>
          </p:nvPr>
        </p:nvSpPr>
        <p:spPr>
          <a:xfrm>
            <a:off x="708525" y="1537342"/>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3500"/>
              <a:t>Create-your-own Accordion Craft</a:t>
            </a:r>
            <a:endParaRPr sz="3500"/>
          </a:p>
        </p:txBody>
      </p:sp>
      <p:sp>
        <p:nvSpPr>
          <p:cNvPr id="223" name="Google Shape;223;p8"/>
          <p:cNvSpPr txBox="1">
            <a:spLocks noGrp="1"/>
          </p:cNvSpPr>
          <p:nvPr>
            <p:ph type="body" idx="1"/>
          </p:nvPr>
        </p:nvSpPr>
        <p:spPr>
          <a:xfrm>
            <a:off x="708525" y="1854233"/>
            <a:ext cx="10574100" cy="40620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endParaRPr/>
          </a:p>
          <a:p>
            <a:pPr marL="0" lvl="0" indent="0" algn="l" rtl="0">
              <a:spcBef>
                <a:spcPts val="1600"/>
              </a:spcBef>
              <a:spcAft>
                <a:spcPts val="0"/>
              </a:spcAft>
              <a:buNone/>
            </a:pPr>
            <a:r>
              <a:rPr lang="en-US"/>
              <a:t>Accordions have bellows which push air through the reeds inside to make the sound. If the air isn’t flowing, no sound can be made.</a:t>
            </a:r>
            <a:endParaRPr/>
          </a:p>
          <a:p>
            <a:pPr marL="0" lvl="0" indent="0" algn="l" rtl="0">
              <a:spcBef>
                <a:spcPts val="1600"/>
              </a:spcBef>
              <a:spcAft>
                <a:spcPts val="1600"/>
              </a:spcAft>
              <a:buNone/>
            </a:pPr>
            <a:r>
              <a:rPr lang="en-US"/>
              <a:t>We’re going to make simple paper accordions to get an idea how this works.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g2ed6e451820_1_27"/>
          <p:cNvSpPr txBox="1">
            <a:spLocks noGrp="1"/>
          </p:cNvSpPr>
          <p:nvPr>
            <p:ph type="title"/>
          </p:nvPr>
        </p:nvSpPr>
        <p:spPr>
          <a:xfrm>
            <a:off x="498250" y="6367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4000">
                <a:latin typeface="Barlow"/>
                <a:ea typeface="Barlow"/>
                <a:cs typeface="Barlow"/>
                <a:sym typeface="Barlow"/>
              </a:rPr>
              <a:t>Play along!</a:t>
            </a:r>
            <a:endParaRPr sz="4000">
              <a:latin typeface="Barlow"/>
              <a:ea typeface="Barlow"/>
              <a:cs typeface="Barlow"/>
              <a:sym typeface="Barlow"/>
            </a:endParaRPr>
          </a:p>
        </p:txBody>
      </p:sp>
      <p:grpSp>
        <p:nvGrpSpPr>
          <p:cNvPr id="229" name="Google Shape;229;g2ed6e451820_1_27"/>
          <p:cNvGrpSpPr/>
          <p:nvPr/>
        </p:nvGrpSpPr>
        <p:grpSpPr>
          <a:xfrm>
            <a:off x="3465250" y="1289767"/>
            <a:ext cx="7606147" cy="4278458"/>
            <a:chOff x="3465250" y="1289767"/>
            <a:chExt cx="7606147" cy="4278458"/>
          </a:xfrm>
        </p:grpSpPr>
        <p:pic>
          <p:nvPicPr>
            <p:cNvPr id="230" name="Google Shape;230;g2ed6e451820_1_27" title="E3_Image_LaCumparsitaTango.jpg"/>
            <p:cNvPicPr preferRelativeResize="0"/>
            <p:nvPr/>
          </p:nvPicPr>
          <p:blipFill>
            <a:blip r:embed="rId3">
              <a:alphaModFix/>
            </a:blip>
            <a:stretch>
              <a:fillRect/>
            </a:stretch>
          </p:blipFill>
          <p:spPr>
            <a:xfrm>
              <a:off x="3465250" y="1289767"/>
              <a:ext cx="7606147" cy="4278458"/>
            </a:xfrm>
            <a:prstGeom prst="rect">
              <a:avLst/>
            </a:prstGeom>
            <a:noFill/>
            <a:ln w="76200" cap="flat" cmpd="sng">
              <a:solidFill>
                <a:schemeClr val="accent6"/>
              </a:solidFill>
              <a:prstDash val="solid"/>
              <a:round/>
              <a:headEnd type="none" w="sm" len="sm"/>
              <a:tailEnd type="none" w="sm" len="sm"/>
            </a:ln>
          </p:spPr>
        </p:pic>
        <p:sp>
          <p:nvSpPr>
            <p:cNvPr id="231" name="Google Shape;231;g2ed6e451820_1_27">
              <a:hlinkClick r:id="" action="ppaction://hlinkshowjump?jump=nextslide"/>
            </p:cNvPr>
            <p:cNvSpPr/>
            <p:nvPr/>
          </p:nvSpPr>
          <p:spPr>
            <a:xfrm rot="5400000">
              <a:off x="7028380" y="3204490"/>
              <a:ext cx="479900" cy="449025"/>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pic>
        <p:nvPicPr>
          <p:cNvPr id="2" name="E3_Video_LaCumparsitaTango.mp4">
            <a:hlinkClick r:id="" action="ppaction://media"/>
            <a:extLst>
              <a:ext uri="{FF2B5EF4-FFF2-40B4-BE49-F238E27FC236}">
                <a16:creationId xmlns:a16="http://schemas.microsoft.com/office/drawing/2014/main" id="{8948605D-476F-00F9-FA9E-E4AEB11E625A}"/>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136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g2f23707171b_0_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990"/>
              <a:buFont typeface="Arial"/>
              <a:buNone/>
            </a:pPr>
            <a:r>
              <a:rPr lang="en-US" sz="3620">
                <a:solidFill>
                  <a:schemeClr val="accent1"/>
                </a:solidFill>
                <a:latin typeface="Barlow"/>
                <a:ea typeface="Barlow"/>
                <a:cs typeface="Barlow"/>
                <a:sym typeface="Barlow"/>
              </a:rPr>
              <a:t>Consider a Career in Music!</a:t>
            </a:r>
            <a:endParaRPr sz="4300"/>
          </a:p>
        </p:txBody>
      </p:sp>
      <p:sp>
        <p:nvSpPr>
          <p:cNvPr id="242" name="Google Shape;242;g2f23707171b_0_0"/>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What careers are related to the lesson we just completed?</a:t>
            </a:r>
            <a:endParaRPr/>
          </a:p>
          <a:p>
            <a:pPr marL="457200" lvl="0" indent="-342900" algn="l" rtl="0">
              <a:spcBef>
                <a:spcPts val="1600"/>
              </a:spcBef>
              <a:spcAft>
                <a:spcPts val="0"/>
              </a:spcAft>
              <a:buSzPts val="1800"/>
              <a:buChar char="●"/>
            </a:pPr>
            <a:r>
              <a:rPr lang="en-US"/>
              <a:t>Accordion player</a:t>
            </a:r>
            <a:endParaRPr/>
          </a:p>
          <a:p>
            <a:pPr marL="457200" lvl="0" indent="-342900" algn="l" rtl="0">
              <a:spcBef>
                <a:spcPts val="1600"/>
              </a:spcBef>
              <a:spcAft>
                <a:spcPts val="0"/>
              </a:spcAft>
              <a:buSzPts val="1800"/>
              <a:buChar char="●"/>
            </a:pPr>
            <a:r>
              <a:rPr lang="en-US"/>
              <a:t>Instrument maker</a:t>
            </a:r>
            <a:endParaRPr/>
          </a:p>
          <a:p>
            <a:pPr marL="457200" lvl="0" indent="-342900" algn="l" rtl="0">
              <a:spcBef>
                <a:spcPts val="1600"/>
              </a:spcBef>
              <a:spcAft>
                <a:spcPts val="1600"/>
              </a:spcAft>
              <a:buSzPts val="1800"/>
              <a:buChar char="●"/>
            </a:pPr>
            <a:r>
              <a:rPr lang="en-US"/>
              <a:t>Instrument manufacturer</a:t>
            </a:r>
            <a:endParaRPr sz="20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g302a1eb677c_0_0"/>
          <p:cNvPicPr preferRelativeResize="0"/>
          <p:nvPr/>
        </p:nvPicPr>
        <p:blipFill>
          <a:blip r:embed="rId3">
            <a:alphaModFix/>
          </a:blip>
          <a:stretch>
            <a:fillRect/>
          </a:stretch>
        </p:blipFill>
        <p:spPr>
          <a:xfrm>
            <a:off x="0" y="0"/>
            <a:ext cx="12192010" cy="68580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1067</Words>
  <Application>Microsoft Macintosh PowerPoint</Application>
  <PresentationFormat>Widescreen</PresentationFormat>
  <Paragraphs>70</Paragraphs>
  <Slides>27</Slides>
  <Notes>27</Notes>
  <HiddenSlides>0</HiddenSlides>
  <MMClips>6</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Play</vt:lpstr>
      <vt:lpstr>Roboto</vt:lpstr>
      <vt:lpstr>Barlow</vt:lpstr>
      <vt:lpstr>Arial</vt:lpstr>
      <vt:lpstr>Barlow Medium</vt:lpstr>
      <vt:lpstr>Calibri</vt:lpstr>
      <vt:lpstr>Build on Music!</vt:lpstr>
      <vt:lpstr>PowerPoint Presentation</vt:lpstr>
      <vt:lpstr>Accordion Adventures!</vt:lpstr>
      <vt:lpstr>Lesson Objectives</vt:lpstr>
      <vt:lpstr>What instrument was playing when you  walked into the classroom? </vt:lpstr>
      <vt:lpstr>Today we’re going to learn about an  instrument called the accordion.</vt:lpstr>
      <vt:lpstr>Listen and Analyze: Same or Different?</vt:lpstr>
      <vt:lpstr>PowerPoint Presentation</vt:lpstr>
      <vt:lpstr>Listen and Analyze: Same or Different?</vt:lpstr>
      <vt:lpstr>PowerPoint Presentation</vt:lpstr>
      <vt:lpstr>Let’s share some of our observations.</vt:lpstr>
      <vt:lpstr>We watched two videos with very different styles.</vt:lpstr>
      <vt:lpstr>What happened to the accordion  when it came to the United States?</vt:lpstr>
      <vt:lpstr>PowerPoint Presentation</vt:lpstr>
      <vt:lpstr>Button Accordion</vt:lpstr>
      <vt:lpstr>Piano Accordion</vt:lpstr>
      <vt:lpstr>Piano Accordion</vt:lpstr>
      <vt:lpstr>How do  accordions work?</vt:lpstr>
      <vt:lpstr>PowerPoint Presentation</vt:lpstr>
      <vt:lpstr>Let’s watch again!</vt:lpstr>
      <vt:lpstr>PowerPoint Presentation</vt:lpstr>
      <vt:lpstr>Let’s watch again!</vt:lpstr>
      <vt:lpstr>PowerPoint Presentation</vt:lpstr>
      <vt:lpstr>Create-your-own Accordion Craft</vt:lpstr>
      <vt:lpstr>Play along!</vt:lpstr>
      <vt:lpstr>PowerPoint Presentation</vt:lpstr>
      <vt:lpstr>Consider a Career in Music!</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Allison Hargis</cp:lastModifiedBy>
  <cp:revision>1</cp:revision>
  <dcterms:created xsi:type="dcterms:W3CDTF">2024-05-27T10:57:34Z</dcterms:created>
  <dcterms:modified xsi:type="dcterms:W3CDTF">2024-12-03T21:14:35Z</dcterms:modified>
</cp:coreProperties>
</file>